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76"/>
  </p:notesMasterIdLst>
  <p:handoutMasterIdLst>
    <p:handoutMasterId r:id="rId77"/>
  </p:handoutMasterIdLst>
  <p:sldIdLst>
    <p:sldId id="1553" r:id="rId5"/>
    <p:sldId id="1318" r:id="rId6"/>
    <p:sldId id="1503" r:id="rId7"/>
    <p:sldId id="1568" r:id="rId8"/>
    <p:sldId id="1504" r:id="rId9"/>
    <p:sldId id="1554" r:id="rId10"/>
    <p:sldId id="1555" r:id="rId11"/>
    <p:sldId id="1556" r:id="rId12"/>
    <p:sldId id="1557" r:id="rId13"/>
    <p:sldId id="1482" r:id="rId14"/>
    <p:sldId id="1485" r:id="rId15"/>
    <p:sldId id="1486" r:id="rId16"/>
    <p:sldId id="1488" r:id="rId17"/>
    <p:sldId id="1489" r:id="rId18"/>
    <p:sldId id="1490" r:id="rId19"/>
    <p:sldId id="1491" r:id="rId20"/>
    <p:sldId id="1494" r:id="rId21"/>
    <p:sldId id="1496" r:id="rId22"/>
    <p:sldId id="1495" r:id="rId23"/>
    <p:sldId id="1492" r:id="rId24"/>
    <p:sldId id="1497" r:id="rId25"/>
    <p:sldId id="1499" r:id="rId26"/>
    <p:sldId id="1500" r:id="rId27"/>
    <p:sldId id="1501" r:id="rId28"/>
    <p:sldId id="1505" r:id="rId29"/>
    <p:sldId id="1506" r:id="rId30"/>
    <p:sldId id="1507" r:id="rId31"/>
    <p:sldId id="1516" r:id="rId32"/>
    <p:sldId id="1508" r:id="rId33"/>
    <p:sldId id="1509" r:id="rId34"/>
    <p:sldId id="1511" r:id="rId35"/>
    <p:sldId id="1513" r:id="rId36"/>
    <p:sldId id="1514" r:id="rId37"/>
    <p:sldId id="1515" r:id="rId38"/>
    <p:sldId id="1517" r:id="rId39"/>
    <p:sldId id="1512" r:id="rId40"/>
    <p:sldId id="1518" r:id="rId41"/>
    <p:sldId id="1520" r:id="rId42"/>
    <p:sldId id="1519" r:id="rId43"/>
    <p:sldId id="1521" r:id="rId44"/>
    <p:sldId id="1522" r:id="rId45"/>
    <p:sldId id="1523" r:id="rId46"/>
    <p:sldId id="1524" r:id="rId47"/>
    <p:sldId id="1525" r:id="rId48"/>
    <p:sldId id="1526" r:id="rId49"/>
    <p:sldId id="1527" r:id="rId50"/>
    <p:sldId id="1528" r:id="rId51"/>
    <p:sldId id="1534" r:id="rId52"/>
    <p:sldId id="1535" r:id="rId53"/>
    <p:sldId id="1536" r:id="rId54"/>
    <p:sldId id="1537" r:id="rId55"/>
    <p:sldId id="1531" r:id="rId56"/>
    <p:sldId id="1532" r:id="rId57"/>
    <p:sldId id="1533" r:id="rId58"/>
    <p:sldId id="1538" r:id="rId59"/>
    <p:sldId id="1539" r:id="rId60"/>
    <p:sldId id="1540" r:id="rId61"/>
    <p:sldId id="1542" r:id="rId62"/>
    <p:sldId id="1543" r:id="rId63"/>
    <p:sldId id="1544" r:id="rId64"/>
    <p:sldId id="1545" r:id="rId65"/>
    <p:sldId id="1546" r:id="rId66"/>
    <p:sldId id="1562" r:id="rId67"/>
    <p:sldId id="1563" r:id="rId68"/>
    <p:sldId id="1564" r:id="rId69"/>
    <p:sldId id="1565" r:id="rId70"/>
    <p:sldId id="1566" r:id="rId71"/>
    <p:sldId id="1560" r:id="rId72"/>
    <p:sldId id="1567" r:id="rId73"/>
    <p:sldId id="1457" r:id="rId74"/>
    <p:sldId id="1326" r:id="rId7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553"/>
            <p14:sldId id="1318"/>
            <p14:sldId id="1503"/>
            <p14:sldId id="1568"/>
            <p14:sldId id="1504"/>
            <p14:sldId id="1554"/>
            <p14:sldId id="1555"/>
            <p14:sldId id="1556"/>
            <p14:sldId id="1557"/>
            <p14:sldId id="1482"/>
            <p14:sldId id="1485"/>
            <p14:sldId id="1486"/>
            <p14:sldId id="1488"/>
            <p14:sldId id="1489"/>
            <p14:sldId id="1490"/>
            <p14:sldId id="1491"/>
            <p14:sldId id="1494"/>
            <p14:sldId id="1496"/>
            <p14:sldId id="1495"/>
            <p14:sldId id="1492"/>
            <p14:sldId id="1497"/>
            <p14:sldId id="1499"/>
            <p14:sldId id="1500"/>
            <p14:sldId id="1501"/>
            <p14:sldId id="1505"/>
            <p14:sldId id="1506"/>
            <p14:sldId id="1507"/>
            <p14:sldId id="1516"/>
            <p14:sldId id="1508"/>
            <p14:sldId id="1509"/>
            <p14:sldId id="1511"/>
            <p14:sldId id="1513"/>
            <p14:sldId id="1514"/>
            <p14:sldId id="1515"/>
            <p14:sldId id="1517"/>
            <p14:sldId id="1512"/>
            <p14:sldId id="1518"/>
            <p14:sldId id="1520"/>
            <p14:sldId id="1519"/>
            <p14:sldId id="1521"/>
            <p14:sldId id="1522"/>
            <p14:sldId id="1523"/>
            <p14:sldId id="1524"/>
            <p14:sldId id="1525"/>
            <p14:sldId id="1526"/>
            <p14:sldId id="1527"/>
            <p14:sldId id="1528"/>
            <p14:sldId id="1534"/>
            <p14:sldId id="1535"/>
            <p14:sldId id="1536"/>
            <p14:sldId id="1537"/>
            <p14:sldId id="1531"/>
            <p14:sldId id="1532"/>
            <p14:sldId id="1533"/>
            <p14:sldId id="1538"/>
            <p14:sldId id="1539"/>
            <p14:sldId id="1540"/>
            <p14:sldId id="1542"/>
            <p14:sldId id="1543"/>
            <p14:sldId id="1544"/>
            <p14:sldId id="1545"/>
            <p14:sldId id="1546"/>
            <p14:sldId id="1562"/>
            <p14:sldId id="1563"/>
            <p14:sldId id="1564"/>
            <p14:sldId id="1565"/>
            <p14:sldId id="1566"/>
            <p14:sldId id="1560"/>
            <p14:sldId id="1567"/>
            <p14:sldId id="1457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FFFFFF"/>
    <a:srgbClr val="00B0F0"/>
    <a:srgbClr val="1209C5"/>
    <a:srgbClr val="BA141A"/>
    <a:srgbClr val="E81123"/>
    <a:srgbClr val="000000"/>
    <a:srgbClr val="525252"/>
    <a:srgbClr val="0078D7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4" autoAdjust="0"/>
    <p:restoredTop sz="89753" autoAdjust="0"/>
  </p:normalViewPr>
  <p:slideViewPr>
    <p:cSldViewPr>
      <p:cViewPr varScale="1">
        <p:scale>
          <a:sx n="82" d="100"/>
          <a:sy n="82" d="100"/>
        </p:scale>
        <p:origin x="61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5/22/2016 9:08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5/22/2016 9:08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5/22/2016 9:08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5/22/2016 9:08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urkinje_cell" TargetMode="External"/><Relationship Id="rId7" Type="http://schemas.openxmlformats.org/officeDocument/2006/relationships/hyperlink" Target="https://commons.wikimedia.org/wiki/File:PurkinjeCell.jpg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Santiago_Ram%C3%B3n_y_Cajal" TargetMode="External"/><Relationship Id="rId5" Type="http://schemas.openxmlformats.org/officeDocument/2006/relationships/hyperlink" Target="https://en.wikipedia.org/wiki/Cerebellum" TargetMode="External"/><Relationship Id="rId4" Type="http://schemas.openxmlformats.org/officeDocument/2006/relationships/hyperlink" Target="https://en.wikipedia.org/wiki/Granule_cel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deed.en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deed.en" TargetMode="External"/><Relationship Id="rId5" Type="http://schemas.openxmlformats.org/officeDocument/2006/relationships/hyperlink" Target="https://commons.wikimedia.org/wiki/File:Raptor-ElmendorfAFB-2009.JPG" TargetMode="External"/><Relationship Id="rId4" Type="http://schemas.openxmlformats.org/officeDocument/2006/relationships/hyperlink" Target="https://commons.wikimedia.org/wiki/File:A_Snowy_Owl_in_Flight_David_Hemmings.jp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irst_flight2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eb.eecs.umich.edu/~honglak/icml09-ConvolutionalDeepBeliefNetworks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://yosinski.com/media/papers/Yosinski__2015__ICML_DL__Understanding_Neural_Networks_Through_Deep_Visualization__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benanne.github.io/2014/08/05/spotify-cnns.html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arxiv.org/pdf/1312.5602v1.pdf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iacs.umd.edu/~yzyang/paper/YouCookMani_CameraReady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mailto:brohrer@microsoft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olah.github.io/archive.html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/>
              <a:t>Deep Learning Demystified</a:t>
            </a:r>
          </a:p>
        </p:txBody>
      </p:sp>
    </p:spTree>
    <p:extLst>
      <p:ext uri="{BB962C8B-B14F-4D97-AF65-F5344CB8AC3E}">
        <p14:creationId xmlns:p14="http://schemas.microsoft.com/office/powerpoint/2010/main" val="408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p:pic>
        <p:nvPicPr>
          <p:cNvPr id="1026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7" y="295274"/>
            <a:ext cx="5529262" cy="647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27038" y="1365250"/>
            <a:ext cx="5714999" cy="467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Drawing of </a:t>
            </a:r>
          </a:p>
          <a:p>
            <a:r>
              <a:rPr lang="en-US" dirty="0">
                <a:hlinkClick r:id="rId3" tooltip="en:Purkinje cell"/>
              </a:rPr>
              <a:t>Purkinje cells</a:t>
            </a:r>
            <a:r>
              <a:rPr lang="en-US" dirty="0"/>
              <a:t> (A) and </a:t>
            </a:r>
          </a:p>
          <a:p>
            <a:r>
              <a:rPr lang="en-US" dirty="0">
                <a:hlinkClick r:id="rId4" tooltip="en:Granule cell"/>
              </a:rPr>
              <a:t>granule cells</a:t>
            </a:r>
            <a:r>
              <a:rPr lang="en-US" dirty="0"/>
              <a:t> (B) from pigeon </a:t>
            </a:r>
            <a:r>
              <a:rPr lang="en-US" dirty="0">
                <a:hlinkClick r:id="rId5" tooltip="en:Cerebellum"/>
              </a:rPr>
              <a:t>cerebellum</a:t>
            </a:r>
            <a:r>
              <a:rPr lang="en-US" dirty="0"/>
              <a:t> by </a:t>
            </a:r>
          </a:p>
          <a:p>
            <a:r>
              <a:rPr lang="en-US" dirty="0">
                <a:hlinkClick r:id="rId6" tooltip="en:Santiago Ramón y Cajal"/>
              </a:rPr>
              <a:t>Santiago Ramón y </a:t>
            </a:r>
            <a:r>
              <a:rPr lang="en-US" dirty="0" err="1">
                <a:hlinkClick r:id="rId6" tooltip="en:Santiago Ramón y Cajal"/>
              </a:rPr>
              <a:t>Cajal</a:t>
            </a:r>
            <a:r>
              <a:rPr lang="en-US" dirty="0"/>
              <a:t>, </a:t>
            </a:r>
          </a:p>
          <a:p>
            <a:r>
              <a:rPr lang="en-US" dirty="0"/>
              <a:t>1899; </a:t>
            </a:r>
            <a:r>
              <a:rPr lang="en-US" i="1" dirty="0" err="1"/>
              <a:t>Instituto</a:t>
            </a:r>
            <a:r>
              <a:rPr lang="en-US" i="1" dirty="0"/>
              <a:t> </a:t>
            </a:r>
            <a:r>
              <a:rPr lang="en-US" i="1" dirty="0" err="1"/>
              <a:t>Cajal</a:t>
            </a:r>
            <a:r>
              <a:rPr lang="en-US" dirty="0"/>
              <a:t>, </a:t>
            </a:r>
          </a:p>
          <a:p>
            <a:r>
              <a:rPr lang="en-US" dirty="0"/>
              <a:t>Madrid, Spain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18699" y="6164262"/>
            <a:ext cx="2057400" cy="461665"/>
          </a:xfrm>
        </p:spPr>
        <p:txBody>
          <a:bodyPr/>
          <a:lstStyle/>
          <a:p>
            <a:r>
              <a:rPr lang="en-US" sz="2000" dirty="0">
                <a:hlinkClick r:id="rId7"/>
              </a:rPr>
              <a:t>Public domain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6065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7386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46837" y="295274"/>
            <a:ext cx="5529262" cy="647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62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7386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46837" y="295274"/>
            <a:ext cx="5529262" cy="647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99637" y="5460198"/>
            <a:ext cx="1829142" cy="62786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dendrites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80064" y="2887662"/>
            <a:ext cx="1138773" cy="627864"/>
          </a:xfrm>
          <a:prstGeom prst="rect">
            <a:avLst/>
          </a:prstGeom>
          <a:solidFill>
            <a:schemeClr val="tx1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soma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36636" y="1492707"/>
            <a:ext cx="1072601" cy="627864"/>
          </a:xfrm>
          <a:prstGeom prst="rect">
            <a:avLst/>
          </a:prstGeom>
          <a:solidFill>
            <a:schemeClr val="tx1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axon</a:t>
            </a:r>
          </a:p>
        </p:txBody>
      </p:sp>
    </p:spTree>
    <p:extLst>
      <p:ext uri="{BB962C8B-B14F-4D97-AF65-F5344CB8AC3E}">
        <p14:creationId xmlns:p14="http://schemas.microsoft.com/office/powerpoint/2010/main" val="185497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647237" y="1516062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647237" y="3268662"/>
            <a:ext cx="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6472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4948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342437" y="3268662"/>
            <a:ext cx="3048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1900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9647237" y="3268662"/>
            <a:ext cx="3048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96472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6472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376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56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1044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037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1900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3424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94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6472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799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9520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409237" y="5021262"/>
            <a:ext cx="1829142" cy="62786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dendrites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80064" y="2887662"/>
            <a:ext cx="1138773" cy="627864"/>
          </a:xfrm>
          <a:prstGeom prst="rect">
            <a:avLst/>
          </a:prstGeom>
          <a:solidFill>
            <a:schemeClr val="tx1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soma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70036" y="1668462"/>
            <a:ext cx="1072601" cy="627864"/>
          </a:xfrm>
          <a:prstGeom prst="rect">
            <a:avLst/>
          </a:prstGeom>
          <a:solidFill>
            <a:schemeClr val="tx1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002050"/>
                </a:solidFill>
              </a:rPr>
              <a:t>axon</a:t>
            </a:r>
          </a:p>
        </p:txBody>
      </p:sp>
      <p:pic>
        <p:nvPicPr>
          <p:cNvPr id="27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58534" y="677862"/>
            <a:ext cx="4963935" cy="58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3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1846659"/>
          </a:xfrm>
        </p:spPr>
        <p:txBody>
          <a:bodyPr/>
          <a:lstStyle/>
          <a:p>
            <a:r>
              <a:rPr lang="en-US" dirty="0"/>
              <a:t>Soma adds dendrite activity together and passes it to axon.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647237" y="1516062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647237" y="3268662"/>
            <a:ext cx="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6472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4948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342437" y="3268662"/>
            <a:ext cx="3048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1900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9647237" y="3268662"/>
            <a:ext cx="3048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96472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6472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376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56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1044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037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1900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3424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94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6472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799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9520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9647237" y="1516062"/>
            <a:ext cx="0" cy="1600200"/>
          </a:xfrm>
          <a:prstGeom prst="line">
            <a:avLst/>
          </a:prstGeom>
          <a:ln w="9525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17500" y="2887662"/>
            <a:ext cx="659476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50"/>
                </a:solidFill>
              </a:rPr>
              <a:t>+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714037" y="2811462"/>
            <a:ext cx="0" cy="205740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99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9647237" y="1516062"/>
            <a:ext cx="0" cy="1600200"/>
          </a:xfrm>
          <a:prstGeom prst="line">
            <a:avLst/>
          </a:prstGeom>
          <a:ln w="254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1846659"/>
          </a:xfrm>
        </p:spPr>
        <p:txBody>
          <a:bodyPr/>
          <a:lstStyle/>
          <a:p>
            <a:r>
              <a:rPr lang="en-US" dirty="0"/>
              <a:t>More dendrite activity makes more axon activity 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9647237" y="3268662"/>
            <a:ext cx="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647237" y="3268662"/>
            <a:ext cx="1524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4948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342437" y="3268662"/>
            <a:ext cx="3048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1900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9647237" y="3268662"/>
            <a:ext cx="3048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96472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6472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376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56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1044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037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1900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3424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94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6472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7996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9520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17500" y="2887662"/>
            <a:ext cx="659476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5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3307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9647237" y="1516062"/>
            <a:ext cx="0" cy="1600200"/>
          </a:xfrm>
          <a:prstGeom prst="line">
            <a:avLst/>
          </a:prstGeom>
          <a:ln w="635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1815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9647237" y="3268662"/>
            <a:ext cx="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647237" y="3268662"/>
            <a:ext cx="1524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494837" y="3268662"/>
            <a:ext cx="1524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342437" y="3268662"/>
            <a:ext cx="3048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190037" y="3268662"/>
            <a:ext cx="4572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9647237" y="3268662"/>
            <a:ext cx="3048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9647237" y="3268662"/>
            <a:ext cx="4572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647237" y="3268662"/>
            <a:ext cx="609600" cy="11430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37637" y="3268662"/>
            <a:ext cx="609600" cy="11430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568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1044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0376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1900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3424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94837" y="4411662"/>
            <a:ext cx="0" cy="160020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6472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7996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952037" y="4411662"/>
            <a:ext cx="0" cy="1600200"/>
          </a:xfrm>
          <a:prstGeom prst="line">
            <a:avLst/>
          </a:prstGeom>
          <a:ln w="38100" cap="rnd">
            <a:solidFill>
              <a:srgbClr val="FFFF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17500" y="2887662"/>
            <a:ext cx="659476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5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6853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619999" cy="1292662"/>
          </a:xfrm>
        </p:spPr>
        <p:txBody>
          <a:bodyPr/>
          <a:lstStyle/>
          <a:p>
            <a:r>
              <a:rPr lang="en-US" dirty="0"/>
              <a:t>Connection between axon of one neuron and dendrites of another </a:t>
            </a:r>
          </a:p>
        </p:txBody>
      </p:sp>
      <p:pic>
        <p:nvPicPr>
          <p:cNvPr id="4" name="Picture 2" descr="https://upload.wikimedia.org/wikipedia/commons/1/15/PurkinjeCe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9" t="1" r="50260" b="76637"/>
          <a:stretch/>
        </p:blipFill>
        <p:spPr bwMode="auto">
          <a:xfrm rot="10800000">
            <a:off x="8913177" y="2206017"/>
            <a:ext cx="2791460" cy="456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037" y="4183062"/>
            <a:ext cx="3121152" cy="2340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0037" y="5630862"/>
            <a:ext cx="1752600" cy="6278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16304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619999" cy="1292662"/>
          </a:xfrm>
        </p:spPr>
        <p:txBody>
          <a:bodyPr/>
          <a:lstStyle/>
          <a:p>
            <a:r>
              <a:rPr lang="en-US" dirty="0"/>
              <a:t>Connection between axon of one neuron and dendrites of another </a:t>
            </a:r>
          </a:p>
        </p:txBody>
      </p:sp>
      <p:pic>
        <p:nvPicPr>
          <p:cNvPr id="4" name="Picture 2" descr="https://upload.wikimedia.org/wikipedia/commons/1/15/PurkinjeCe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9" t="1" r="50260" b="76637"/>
          <a:stretch/>
        </p:blipFill>
        <p:spPr bwMode="auto">
          <a:xfrm rot="10800000">
            <a:off x="8913177" y="4114482"/>
            <a:ext cx="162052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66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619999" cy="1292662"/>
          </a:xfrm>
        </p:spPr>
        <p:txBody>
          <a:bodyPr/>
          <a:lstStyle/>
          <a:p>
            <a:r>
              <a:rPr lang="en-US" dirty="0"/>
              <a:t>Connection between axon of one neuron and dendrites of another </a:t>
            </a:r>
          </a:p>
        </p:txBody>
      </p:sp>
      <p:pic>
        <p:nvPicPr>
          <p:cNvPr id="4" name="Picture 2" descr="https://upload.wikimedia.org/wikipedia/commons/1/15/PurkinjeCe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9" t="1" r="50260" b="76637"/>
          <a:stretch/>
        </p:blipFill>
        <p:spPr bwMode="auto">
          <a:xfrm rot="10800000">
            <a:off x="8913177" y="4114482"/>
            <a:ext cx="1620520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746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10972799" cy="2769989"/>
          </a:xfrm>
        </p:spPr>
        <p:txBody>
          <a:bodyPr/>
          <a:lstStyle/>
          <a:p>
            <a:pPr lvl="0"/>
            <a:r>
              <a:rPr lang="en-US" dirty="0"/>
              <a:t>Deep learning isn’t magic.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But it is very good at finding patterns.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92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86399" cy="2400657"/>
          </a:xfrm>
        </p:spPr>
        <p:txBody>
          <a:bodyPr/>
          <a:lstStyle/>
          <a:p>
            <a:r>
              <a:rPr lang="en-US" dirty="0"/>
              <a:t>Axons can connect to dendrites strongly, weakly, or somewhere in between.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6" name="Oval 45"/>
          <p:cNvSpPr/>
          <p:nvPr/>
        </p:nvSpPr>
        <p:spPr bwMode="auto">
          <a:xfrm>
            <a:off x="9723437" y="5129042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1670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Medium connection (.6)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6" name="Oval 45"/>
          <p:cNvSpPr/>
          <p:nvPr/>
        </p:nvSpPr>
        <p:spPr bwMode="auto">
          <a:xfrm>
            <a:off x="9723437" y="5129042"/>
            <a:ext cx="152400" cy="152400"/>
          </a:xfrm>
          <a:prstGeom prst="ellipse">
            <a:avLst/>
          </a:prstGeom>
          <a:solidFill>
            <a:srgbClr val="FFFF00"/>
          </a:solidFill>
          <a:ln w="3175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3008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Strong connection (1.0)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5715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5715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6" name="Oval 45"/>
          <p:cNvSpPr/>
          <p:nvPr/>
        </p:nvSpPr>
        <p:spPr bwMode="auto">
          <a:xfrm>
            <a:off x="9723437" y="5129042"/>
            <a:ext cx="152400" cy="152400"/>
          </a:xfrm>
          <a:prstGeom prst="ellipse">
            <a:avLst/>
          </a:prstGeom>
          <a:solidFill>
            <a:srgbClr val="FFFF00"/>
          </a:solidFill>
          <a:ln w="76200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18852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US" dirty="0"/>
              <a:t>Weak connection (.2)</a:t>
            </a:r>
          </a:p>
          <a:p>
            <a:endParaRPr lang="en-US" dirty="0"/>
          </a:p>
          <a:p>
            <a:r>
              <a:rPr lang="en-US" dirty="0"/>
              <a:t>No connection is a 0.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037637" y="1516062"/>
            <a:ext cx="1219200" cy="4495800"/>
            <a:chOff x="9037637" y="1516062"/>
            <a:chExt cx="1219200" cy="44958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9525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9525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5400000">
            <a:off x="7551737" y="2963862"/>
            <a:ext cx="1219200" cy="4495800"/>
            <a:chOff x="9037637" y="1516062"/>
            <a:chExt cx="1219200" cy="44958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rgbClr val="FFFF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647237" y="3268662"/>
              <a:ext cx="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96472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9494837" y="3268662"/>
              <a:ext cx="1524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3424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91900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647237" y="3268662"/>
              <a:ext cx="3048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647237" y="3268662"/>
              <a:ext cx="4572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472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9037637" y="3268662"/>
              <a:ext cx="609600" cy="11430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256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104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037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190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3424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4948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72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7996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952037" y="4411662"/>
              <a:ext cx="0" cy="1600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6" name="Oval 45"/>
          <p:cNvSpPr/>
          <p:nvPr/>
        </p:nvSpPr>
        <p:spPr bwMode="auto">
          <a:xfrm>
            <a:off x="9761537" y="5170402"/>
            <a:ext cx="76200" cy="82720"/>
          </a:xfrm>
          <a:prstGeom prst="ellipse">
            <a:avLst/>
          </a:prstGeom>
          <a:solidFill>
            <a:srgbClr val="FFFF00"/>
          </a:solidFill>
          <a:ln w="3175">
            <a:solidFill>
              <a:srgbClr val="FFFF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7090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2523768"/>
          </a:xfrm>
        </p:spPr>
        <p:txBody>
          <a:bodyPr/>
          <a:lstStyle/>
          <a:p>
            <a:r>
              <a:rPr lang="en-US" dirty="0"/>
              <a:t>Lots of axons connect with the dendrites of one neuron.</a:t>
            </a:r>
          </a:p>
          <a:p>
            <a:r>
              <a:rPr lang="en-US" dirty="0"/>
              <a:t>Each has its own connection strength.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361237" y="1516062"/>
            <a:ext cx="3124200" cy="4800600"/>
            <a:chOff x="7361237" y="1516062"/>
            <a:chExt cx="3124200" cy="4800600"/>
          </a:xfrm>
        </p:grpSpPr>
        <p:grpSp>
          <p:nvGrpSpPr>
            <p:cNvPr id="24" name="Group 23"/>
            <p:cNvGrpSpPr/>
            <p:nvPr/>
          </p:nvGrpSpPr>
          <p:grpSpPr>
            <a:xfrm>
              <a:off x="9037637" y="1516062"/>
              <a:ext cx="1219200" cy="4495800"/>
              <a:chOff x="9037637" y="1516062"/>
              <a:chExt cx="1219200" cy="4495800"/>
            </a:xfrm>
          </p:grpSpPr>
          <p:cxnSp>
            <p:nvCxnSpPr>
              <p:cNvPr id="4" name="Straight Connector 3"/>
              <p:cNvCxnSpPr/>
              <p:nvPr/>
            </p:nvCxnSpPr>
            <p:spPr>
              <a:xfrm flipV="1">
                <a:off x="9647237" y="15160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/>
            </p:nvCxnSpPr>
            <p:spPr>
              <a:xfrm flipV="1">
                <a:off x="9647237" y="3268662"/>
                <a:ext cx="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H="1" flipV="1">
                <a:off x="96472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V="1">
                <a:off x="94948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93424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91900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 flipV="1">
                <a:off x="96472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 flipV="1">
                <a:off x="96472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 flipV="1">
                <a:off x="96472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90376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0256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0104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9037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9190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9342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9494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96472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9799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9952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 bwMode="auto">
              <a:xfrm>
                <a:off x="9494837" y="31162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7361237" y="5682794"/>
              <a:ext cx="3124200" cy="633868"/>
              <a:chOff x="8123237" y="4895224"/>
              <a:chExt cx="3124200" cy="63386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8809037" y="5211762"/>
                <a:ext cx="2438400" cy="1253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78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 bwMode="auto">
              <a:xfrm>
                <a:off x="9705720" y="5119179"/>
                <a:ext cx="187833" cy="1878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199437" y="5301794"/>
              <a:ext cx="2286000" cy="633868"/>
              <a:chOff x="8123237" y="4895224"/>
              <a:chExt cx="2286000" cy="63386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 bwMode="auto">
              <a:xfrm>
                <a:off x="9824021" y="5159945"/>
                <a:ext cx="103632" cy="1036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361237" y="4920794"/>
              <a:ext cx="3124200" cy="633868"/>
              <a:chOff x="8123237" y="4895224"/>
              <a:chExt cx="3124200" cy="63386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Oval 104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 bwMode="auto">
              <a:xfrm>
                <a:off x="9875837" y="5129042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8199437" y="4487862"/>
              <a:ext cx="2286000" cy="633868"/>
              <a:chOff x="8123237" y="4895224"/>
              <a:chExt cx="2286000" cy="63386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Oval 117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 bwMode="auto">
              <a:xfrm>
                <a:off x="9374441" y="5161123"/>
                <a:ext cx="88392" cy="8839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7361237" y="4106862"/>
              <a:ext cx="3124200" cy="633868"/>
              <a:chOff x="8123237" y="4895224"/>
              <a:chExt cx="3124200" cy="633868"/>
            </a:xfrm>
          </p:grpSpPr>
          <p:cxnSp>
            <p:nvCxnSpPr>
              <p:cNvPr id="121" name="Straight Connector 120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2" name="Oval 131"/>
              <p:cNvSpPr>
                <a:spLocks noChangeAspect="1"/>
              </p:cNvSpPr>
              <p:nvPr/>
            </p:nvSpPr>
            <p:spPr bwMode="auto">
              <a:xfrm>
                <a:off x="10772812" y="5111631"/>
                <a:ext cx="185928" cy="1859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775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 rot="16200000">
            <a:off x="8008942" y="3942323"/>
            <a:ext cx="2280325" cy="984935"/>
            <a:chOff x="8123237" y="4895224"/>
            <a:chExt cx="2280325" cy="984935"/>
          </a:xfrm>
        </p:grpSpPr>
        <p:cxnSp>
          <p:nvCxnSpPr>
            <p:cNvPr id="69" name="Straight Connector 68"/>
            <p:cNvCxnSpPr/>
            <p:nvPr/>
          </p:nvCxnSpPr>
          <p:spPr>
            <a:xfrm rot="5400000" flipV="1">
              <a:off x="9272101" y="4748698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 bwMode="auto">
            <a:xfrm>
              <a:off x="9375977" y="5397905"/>
              <a:ext cx="187833" cy="18783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 rot="16200000">
            <a:off x="8514959" y="4120694"/>
            <a:ext cx="2286000" cy="633868"/>
            <a:chOff x="8123237" y="4895224"/>
            <a:chExt cx="2286000" cy="633868"/>
          </a:xfrm>
        </p:grpSpPr>
        <p:cxnSp>
          <p:nvCxnSpPr>
            <p:cNvPr id="82" name="Straight Connector 81"/>
            <p:cNvCxnSpPr/>
            <p:nvPr/>
          </p:nvCxnSpPr>
          <p:spPr>
            <a:xfrm rot="5400000" flipV="1">
              <a:off x="9609137" y="44116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 bwMode="auto">
            <a:xfrm>
              <a:off x="9424791" y="5155287"/>
              <a:ext cx="103632" cy="1036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 rot="16200000">
            <a:off x="7661305" y="3579892"/>
            <a:ext cx="2280325" cy="1709797"/>
            <a:chOff x="8123237" y="4895224"/>
            <a:chExt cx="2280325" cy="1709797"/>
          </a:xfrm>
        </p:grpSpPr>
        <p:cxnSp>
          <p:nvCxnSpPr>
            <p:cNvPr id="95" name="Straight Connector 94"/>
            <p:cNvCxnSpPr/>
            <p:nvPr/>
          </p:nvCxnSpPr>
          <p:spPr>
            <a:xfrm rot="5400000" flipV="1">
              <a:off x="8909670" y="5111129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9388328" y="5710131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 rot="16200000">
            <a:off x="9016235" y="3934758"/>
            <a:ext cx="2286001" cy="1005739"/>
            <a:chOff x="8123237" y="4523353"/>
            <a:chExt cx="2286001" cy="1005739"/>
          </a:xfrm>
        </p:grpSpPr>
        <p:cxnSp>
          <p:nvCxnSpPr>
            <p:cNvPr id="108" name="Straight Connector 107"/>
            <p:cNvCxnSpPr/>
            <p:nvPr/>
          </p:nvCxnSpPr>
          <p:spPr>
            <a:xfrm rot="5400000" flipH="1" flipV="1">
              <a:off x="9264933" y="4067458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 bwMode="auto">
            <a:xfrm>
              <a:off x="9432411" y="4884114"/>
              <a:ext cx="88392" cy="8839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 rot="16200000">
            <a:off x="9360242" y="3587290"/>
            <a:ext cx="2280325" cy="1695001"/>
            <a:chOff x="8123237" y="3834091"/>
            <a:chExt cx="2280325" cy="1695001"/>
          </a:xfrm>
        </p:grpSpPr>
        <p:cxnSp>
          <p:nvCxnSpPr>
            <p:cNvPr id="121" name="Straight Connector 120"/>
            <p:cNvCxnSpPr/>
            <p:nvPr/>
          </p:nvCxnSpPr>
          <p:spPr>
            <a:xfrm rot="5400000" flipH="1" flipV="1">
              <a:off x="8917464" y="372566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2" name="Oval 131"/>
            <p:cNvSpPr>
              <a:spLocks noChangeAspect="1"/>
            </p:cNvSpPr>
            <p:nvPr/>
          </p:nvSpPr>
          <p:spPr bwMode="auto">
            <a:xfrm>
              <a:off x="9377968" y="4577675"/>
              <a:ext cx="185928" cy="1859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94837" y="1516062"/>
            <a:ext cx="304800" cy="1905000"/>
            <a:chOff x="9494837" y="1516062"/>
            <a:chExt cx="304800" cy="19050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1516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69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 rot="16200000">
            <a:off x="8008942" y="3942323"/>
            <a:ext cx="2280325" cy="984935"/>
            <a:chOff x="8123237" y="4895224"/>
            <a:chExt cx="2280325" cy="984935"/>
          </a:xfrm>
        </p:grpSpPr>
        <p:cxnSp>
          <p:nvCxnSpPr>
            <p:cNvPr id="69" name="Straight Connector 68"/>
            <p:cNvCxnSpPr/>
            <p:nvPr/>
          </p:nvCxnSpPr>
          <p:spPr>
            <a:xfrm rot="5400000" flipV="1">
              <a:off x="9272101" y="4748698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 rot="16200000">
            <a:off x="8514959" y="4120694"/>
            <a:ext cx="2286000" cy="633868"/>
            <a:chOff x="8123237" y="4895224"/>
            <a:chExt cx="2286000" cy="633868"/>
          </a:xfrm>
        </p:grpSpPr>
        <p:cxnSp>
          <p:nvCxnSpPr>
            <p:cNvPr id="82" name="Straight Connector 81"/>
            <p:cNvCxnSpPr/>
            <p:nvPr/>
          </p:nvCxnSpPr>
          <p:spPr>
            <a:xfrm rot="5400000" flipV="1">
              <a:off x="9609137" y="44116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 rot="16200000">
            <a:off x="7661305" y="3579892"/>
            <a:ext cx="2280325" cy="1709797"/>
            <a:chOff x="8123237" y="4895224"/>
            <a:chExt cx="2280325" cy="1709797"/>
          </a:xfrm>
        </p:grpSpPr>
        <p:cxnSp>
          <p:nvCxnSpPr>
            <p:cNvPr id="95" name="Straight Connector 94"/>
            <p:cNvCxnSpPr/>
            <p:nvPr/>
          </p:nvCxnSpPr>
          <p:spPr>
            <a:xfrm rot="5400000" flipV="1">
              <a:off x="8909670" y="5111129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 rot="16200000">
            <a:off x="9016235" y="3934758"/>
            <a:ext cx="2286001" cy="1005739"/>
            <a:chOff x="8123237" y="4523353"/>
            <a:chExt cx="2286001" cy="1005739"/>
          </a:xfrm>
        </p:grpSpPr>
        <p:cxnSp>
          <p:nvCxnSpPr>
            <p:cNvPr id="108" name="Straight Connector 107"/>
            <p:cNvCxnSpPr/>
            <p:nvPr/>
          </p:nvCxnSpPr>
          <p:spPr>
            <a:xfrm rot="5400000" flipH="1" flipV="1">
              <a:off x="9264933" y="4067458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 rot="16200000">
            <a:off x="9360242" y="3587290"/>
            <a:ext cx="2280325" cy="1695001"/>
            <a:chOff x="8123237" y="3834091"/>
            <a:chExt cx="2280325" cy="1695001"/>
          </a:xfrm>
        </p:grpSpPr>
        <p:cxnSp>
          <p:nvCxnSpPr>
            <p:cNvPr id="121" name="Straight Connector 120"/>
            <p:cNvCxnSpPr/>
            <p:nvPr/>
          </p:nvCxnSpPr>
          <p:spPr>
            <a:xfrm rot="5400000" flipH="1" flipV="1">
              <a:off x="8917464" y="372566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94837" y="2811462"/>
            <a:ext cx="304800" cy="609600"/>
            <a:chOff x="9494837" y="2811462"/>
            <a:chExt cx="304800" cy="6096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2811462"/>
              <a:ext cx="0" cy="3048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733581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.8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10507043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.9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9952037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.2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9342437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.3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068643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196505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 rot="16200000">
            <a:off x="8008942" y="3942323"/>
            <a:ext cx="2280325" cy="984935"/>
            <a:chOff x="8123237" y="4895224"/>
            <a:chExt cx="2280325" cy="984935"/>
          </a:xfrm>
        </p:grpSpPr>
        <p:cxnSp>
          <p:nvCxnSpPr>
            <p:cNvPr id="69" name="Straight Connector 68"/>
            <p:cNvCxnSpPr/>
            <p:nvPr/>
          </p:nvCxnSpPr>
          <p:spPr>
            <a:xfrm rot="5400000" flipV="1">
              <a:off x="9272101" y="4748698"/>
              <a:ext cx="668397" cy="1594525"/>
            </a:xfrm>
            <a:prstGeom prst="line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 rot="16200000">
            <a:off x="8514959" y="4120694"/>
            <a:ext cx="2286000" cy="633868"/>
            <a:chOff x="8123237" y="4895224"/>
            <a:chExt cx="2286000" cy="633868"/>
          </a:xfrm>
        </p:grpSpPr>
        <p:cxnSp>
          <p:nvCxnSpPr>
            <p:cNvPr id="82" name="Straight Connector 81"/>
            <p:cNvCxnSpPr/>
            <p:nvPr/>
          </p:nvCxnSpPr>
          <p:spPr>
            <a:xfrm rot="5400000" flipV="1">
              <a:off x="9609137" y="4411662"/>
              <a:ext cx="0" cy="1600200"/>
            </a:xfrm>
            <a:prstGeom prst="line">
              <a:avLst/>
            </a:prstGeom>
            <a:ln w="127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 rot="16200000">
            <a:off x="7661305" y="3579892"/>
            <a:ext cx="2280325" cy="1709797"/>
            <a:chOff x="8123237" y="4895224"/>
            <a:chExt cx="2280325" cy="1709797"/>
          </a:xfrm>
        </p:grpSpPr>
        <p:cxnSp>
          <p:nvCxnSpPr>
            <p:cNvPr id="95" name="Straight Connector 94"/>
            <p:cNvCxnSpPr/>
            <p:nvPr/>
          </p:nvCxnSpPr>
          <p:spPr>
            <a:xfrm rot="5400000" flipV="1">
              <a:off x="8909670" y="5111129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 rot="16200000">
            <a:off x="9016235" y="3934758"/>
            <a:ext cx="2286001" cy="1005739"/>
            <a:chOff x="8123237" y="4523353"/>
            <a:chExt cx="2286001" cy="1005739"/>
          </a:xfrm>
        </p:grpSpPr>
        <p:cxnSp>
          <p:nvCxnSpPr>
            <p:cNvPr id="108" name="Straight Connector 107"/>
            <p:cNvCxnSpPr/>
            <p:nvPr/>
          </p:nvCxnSpPr>
          <p:spPr>
            <a:xfrm rot="5400000" flipH="1" flipV="1">
              <a:off x="9264933" y="4067458"/>
              <a:ext cx="688409" cy="1600200"/>
            </a:xfrm>
            <a:prstGeom prst="line">
              <a:avLst/>
            </a:prstGeom>
            <a:ln w="63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 rot="16200000">
            <a:off x="9360242" y="3587290"/>
            <a:ext cx="2280325" cy="1695001"/>
            <a:chOff x="8123237" y="3834091"/>
            <a:chExt cx="2280325" cy="1695001"/>
          </a:xfrm>
        </p:grpSpPr>
        <p:cxnSp>
          <p:nvCxnSpPr>
            <p:cNvPr id="121" name="Straight Connector 120"/>
            <p:cNvCxnSpPr/>
            <p:nvPr/>
          </p:nvCxnSpPr>
          <p:spPr>
            <a:xfrm rot="5400000" flipH="1" flipV="1">
              <a:off x="8917464" y="3725664"/>
              <a:ext cx="1377672" cy="1594525"/>
            </a:xfrm>
            <a:prstGeom prst="line">
              <a:avLst/>
            </a:prstGeom>
            <a:ln w="762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8123237" y="5205242"/>
              <a:ext cx="571500" cy="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8123237" y="5205242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cxnSpLocks/>
            </p:cNvCxnSpPr>
            <p:nvPr/>
          </p:nvCxnSpPr>
          <p:spPr>
            <a:xfrm>
              <a:off x="8123237" y="5123824"/>
              <a:ext cx="571500" cy="762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8123237" y="5050233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>
              <a:off x="8123237" y="4971425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 flipV="1">
              <a:off x="8123237" y="5205242"/>
              <a:ext cx="571500" cy="1524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</p:cNvCxnSpPr>
            <p:nvPr/>
          </p:nvCxnSpPr>
          <p:spPr>
            <a:xfrm flipV="1">
              <a:off x="8123237" y="5205242"/>
              <a:ext cx="571500" cy="2286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 flipV="1">
              <a:off x="8123237" y="5205242"/>
              <a:ext cx="571500" cy="32385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</p:cNvCxnSpPr>
            <p:nvPr/>
          </p:nvCxnSpPr>
          <p:spPr>
            <a:xfrm>
              <a:off x="8123237" y="4895224"/>
              <a:ext cx="571500" cy="304800"/>
            </a:xfrm>
            <a:prstGeom prst="line">
              <a:avLst/>
            </a:prstGeom>
            <a:ln w="1905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 bwMode="auto">
            <a:xfrm rot="5400000">
              <a:off x="8504237" y="50593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94837" y="2811462"/>
            <a:ext cx="304800" cy="609600"/>
            <a:chOff x="9494837" y="2811462"/>
            <a:chExt cx="304800" cy="60960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9647237" y="2811462"/>
              <a:ext cx="0" cy="3048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 bwMode="auto">
            <a:xfrm>
              <a:off x="9494837" y="3116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8733581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.8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10485437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.9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9952037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.2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9342437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.3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068643" y="4527230"/>
            <a:ext cx="35939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002050"/>
                </a:solidFill>
              </a:rPr>
              <a:t>.5</a:t>
            </a:r>
          </a:p>
        </p:txBody>
      </p:sp>
    </p:spTree>
    <p:extLst>
      <p:ext uri="{BB962C8B-B14F-4D97-AF65-F5344CB8AC3E}">
        <p14:creationId xmlns:p14="http://schemas.microsoft.com/office/powerpoint/2010/main" val="271134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H="1" flipV="1">
            <a:off x="9652904" y="3294628"/>
            <a:ext cx="1377672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 bwMode="auto">
          <a:xfrm>
            <a:off x="108781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959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 and deep learning</a:t>
            </a:r>
          </a:p>
        </p:txBody>
      </p:sp>
      <p:pic>
        <p:nvPicPr>
          <p:cNvPr id="2050" name="Picture 2" descr="https://upload.wikimedia.org/wikipedia/commons/4/4d/A_Snowy_Owl_in_Flight_David_Hemming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22699" r="41" b="12090"/>
          <a:stretch/>
        </p:blipFill>
        <p:spPr bwMode="auto">
          <a:xfrm flipH="1">
            <a:off x="-128" y="1730731"/>
            <a:ext cx="6827836" cy="449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3491" y="1760615"/>
            <a:ext cx="2590799" cy="433965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Creative Commons 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602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9652904" y="3294628"/>
            <a:ext cx="1377672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977319" y="3288954"/>
            <a:ext cx="123722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661707" y="3294628"/>
            <a:ext cx="552832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267251" y="3294628"/>
            <a:ext cx="1947288" cy="1594526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10214540" y="3294628"/>
            <a:ext cx="134381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0218178" y="3294628"/>
            <a:ext cx="836572" cy="1594526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976122" y="3254910"/>
            <a:ext cx="67852" cy="1617222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043974" y="3266258"/>
            <a:ext cx="616536" cy="16115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66054" y="3266258"/>
            <a:ext cx="766588" cy="160587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9032643" y="3260584"/>
            <a:ext cx="1315082" cy="1617222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9036788" y="3266258"/>
            <a:ext cx="2016765" cy="160587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1" name="Oval 130"/>
          <p:cNvSpPr/>
          <p:nvPr/>
        </p:nvSpPr>
        <p:spPr bwMode="auto">
          <a:xfrm>
            <a:off x="108781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0064150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8892275" y="3099240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5519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H="1" flipV="1">
            <a:off x="9652904" y="3294628"/>
            <a:ext cx="1377672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 bwMode="auto">
          <a:xfrm>
            <a:off x="108781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77811" y="5097462"/>
            <a:ext cx="56810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32837" y="5097462"/>
            <a:ext cx="54566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72249" y="5097462"/>
            <a:ext cx="56009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54715" y="5097462"/>
            <a:ext cx="5857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90237" y="5097462"/>
            <a:ext cx="52642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94123" y="2582862"/>
            <a:ext cx="91031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ACE</a:t>
            </a:r>
          </a:p>
        </p:txBody>
      </p:sp>
    </p:spTree>
    <p:extLst>
      <p:ext uri="{BB962C8B-B14F-4D97-AF65-F5344CB8AC3E}">
        <p14:creationId xmlns:p14="http://schemas.microsoft.com/office/powerpoint/2010/main" val="341186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058776" y="54022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205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82873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82873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0587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87445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9731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89731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744576" y="56308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94303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9658976" y="54022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6589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94303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1161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0344776" y="5402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0344776" y="56308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0116176" y="56308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9418637" y="25066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9647237" y="2506662"/>
            <a:ext cx="228600" cy="228600"/>
          </a:xfrm>
          <a:prstGeom prst="rect">
            <a:avLst/>
          </a:prstGeom>
          <a:solidFill>
            <a:srgbClr val="002050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9647237" y="2735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9418637" y="273526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7984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18437" y="5097462"/>
            <a:ext cx="8375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0437" y="5097462"/>
            <a:ext cx="8486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66237" y="5097462"/>
            <a:ext cx="8542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52037" y="5097462"/>
            <a:ext cx="13327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glasses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94123" y="2582862"/>
            <a:ext cx="132241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eyeball</a:t>
            </a:r>
          </a:p>
        </p:txBody>
      </p:sp>
    </p:spTree>
    <p:extLst>
      <p:ext uri="{BB962C8B-B14F-4D97-AF65-F5344CB8AC3E}">
        <p14:creationId xmlns:p14="http://schemas.microsoft.com/office/powerpoint/2010/main" val="328164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>
            <a:stCxn id="118" idx="0"/>
          </p:cNvCxnSpPr>
          <p:nvPr/>
        </p:nvCxnSpPr>
        <p:spPr>
          <a:xfrm flipH="1" flipV="1">
            <a:off x="8958827" y="3294629"/>
            <a:ext cx="1385948" cy="1600199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960024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18437" y="5097462"/>
            <a:ext cx="8375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0437" y="5097462"/>
            <a:ext cx="8486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66237" y="5097462"/>
            <a:ext cx="8542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52037" y="5097462"/>
            <a:ext cx="13327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glasses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94123" y="2582862"/>
            <a:ext cx="132241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eyeball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275636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958828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 bwMode="auto">
          <a:xfrm>
            <a:off x="8797298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89837" y="2582862"/>
            <a:ext cx="181203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sunglasses</a:t>
            </a:r>
          </a:p>
        </p:txBody>
      </p:sp>
    </p:spTree>
    <p:extLst>
      <p:ext uri="{BB962C8B-B14F-4D97-AF65-F5344CB8AC3E}">
        <p14:creationId xmlns:p14="http://schemas.microsoft.com/office/powerpoint/2010/main" val="302702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>
            <a:stCxn id="105" idx="0"/>
          </p:cNvCxnSpPr>
          <p:nvPr/>
        </p:nvCxnSpPr>
        <p:spPr>
          <a:xfrm flipV="1">
            <a:off x="8263107" y="3294630"/>
            <a:ext cx="2067321" cy="1594523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0331625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8" idx="0"/>
          </p:cNvCxnSpPr>
          <p:nvPr/>
        </p:nvCxnSpPr>
        <p:spPr>
          <a:xfrm flipH="1" flipV="1">
            <a:off x="8958827" y="3294629"/>
            <a:ext cx="1385948" cy="1600199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960024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73866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18437" y="5097462"/>
            <a:ext cx="8375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0437" y="5097462"/>
            <a:ext cx="8486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66237" y="5097462"/>
            <a:ext cx="85420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52037" y="5097462"/>
            <a:ext cx="13327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glasses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61437" y="2582862"/>
            <a:ext cx="132241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eyeball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275636" y="3294628"/>
            <a:ext cx="668397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958828" y="3294628"/>
            <a:ext cx="688409" cy="1600200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 bwMode="auto">
          <a:xfrm>
            <a:off x="8797298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85037" y="2582862"/>
            <a:ext cx="181203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sunglasses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9647237" y="3294629"/>
            <a:ext cx="668397" cy="1594524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9" idx="0"/>
          </p:cNvCxnSpPr>
          <p:nvPr/>
        </p:nvCxnSpPr>
        <p:spPr>
          <a:xfrm flipV="1">
            <a:off x="8973175" y="3294628"/>
            <a:ext cx="1357256" cy="1594525"/>
          </a:xfrm>
          <a:prstGeom prst="line">
            <a:avLst/>
          </a:prstGeom>
          <a:ln w="635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>
            <a:off x="10168899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180637" y="2582862"/>
            <a:ext cx="180094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eyeglasses</a:t>
            </a:r>
          </a:p>
        </p:txBody>
      </p:sp>
    </p:spTree>
    <p:extLst>
      <p:ext uri="{BB962C8B-B14F-4D97-AF65-F5344CB8AC3E}">
        <p14:creationId xmlns:p14="http://schemas.microsoft.com/office/powerpoint/2010/main" val="15117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8263107" y="3294629"/>
            <a:ext cx="1393259" cy="159452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8263107" y="3294629"/>
            <a:ext cx="705195" cy="159452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84293" y="3294628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83096" y="3294629"/>
            <a:ext cx="1361679" cy="1600199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83097" y="3294628"/>
            <a:ext cx="688409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guy at the shawarma place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629399" cy="1846659"/>
          </a:xfrm>
        </p:spPr>
        <p:txBody>
          <a:bodyPr/>
          <a:lstStyle/>
          <a:p>
            <a:r>
              <a:rPr lang="en-US" dirty="0"/>
              <a:t>Sometimes he works mornings, sometimes evenings</a:t>
            </a:r>
          </a:p>
        </p:txBody>
      </p: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82156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18437" y="5097462"/>
            <a:ext cx="79092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80437" y="5097462"/>
            <a:ext cx="79092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13515" y="5097462"/>
            <a:ext cx="81496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99315" y="5097462"/>
            <a:ext cx="81496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80437" y="2354262"/>
            <a:ext cx="79092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80437" y="2582862"/>
            <a:ext cx="81496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66237" y="2582862"/>
            <a:ext cx="81496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pm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66237" y="2354262"/>
            <a:ext cx="79092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am</a:t>
            </a:r>
          </a:p>
        </p:txBody>
      </p:sp>
    </p:spTree>
    <p:extLst>
      <p:ext uri="{BB962C8B-B14F-4D97-AF65-F5344CB8AC3E}">
        <p14:creationId xmlns:p14="http://schemas.microsoft.com/office/powerpoint/2010/main" val="250332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629399" cy="1292662"/>
          </a:xfrm>
        </p:spPr>
        <p:txBody>
          <a:bodyPr/>
          <a:lstStyle/>
          <a:p>
            <a:r>
              <a:rPr lang="en-US" dirty="0"/>
              <a:t>This neural network captures the patterns in his schedule.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66269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3018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6626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/>
              <a:t>pm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</p:spTree>
    <p:extLst>
      <p:ext uri="{BB962C8B-B14F-4D97-AF65-F5344CB8AC3E}">
        <p14:creationId xmlns:p14="http://schemas.microsoft.com/office/powerpoint/2010/main" val="263587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629399" cy="738664"/>
          </a:xfrm>
        </p:spPr>
        <p:txBody>
          <a:bodyPr/>
          <a:lstStyle/>
          <a:p>
            <a:r>
              <a:rPr lang="en-US" dirty="0"/>
              <a:t>How do we learn this?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66269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3018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6626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/>
              <a:t>pm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04237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887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031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790237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37437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70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629399" cy="738664"/>
          </a:xfrm>
        </p:spPr>
        <p:txBody>
          <a:bodyPr/>
          <a:lstStyle/>
          <a:p>
            <a:r>
              <a:rPr lang="en-US" dirty="0"/>
              <a:t>Start random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66269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3018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.4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6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</p:spTree>
    <p:extLst>
      <p:ext uri="{BB962C8B-B14F-4D97-AF65-F5344CB8AC3E}">
        <p14:creationId xmlns:p14="http://schemas.microsoft.com/office/powerpoint/2010/main" val="78524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brain and deep learning</a:t>
            </a:r>
          </a:p>
        </p:txBody>
      </p:sp>
      <p:pic>
        <p:nvPicPr>
          <p:cNvPr id="2052" name="Picture 4" descr="https://upload.wikimedia.org/wikipedia/commons/thumb/7/7f/Raptor-ElmendorfAFB-2009.JPG/1280px-Raptor-ElmendorfAFB-20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/>
          <a:stretch/>
        </p:blipFill>
        <p:spPr bwMode="auto">
          <a:xfrm flipH="1">
            <a:off x="6827708" y="1939052"/>
            <a:ext cx="5672803" cy="387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4/4d/A_Snowy_Owl_in_Flight_David_Hemming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22699" r="41" b="12090"/>
          <a:stretch/>
        </p:blipFill>
        <p:spPr bwMode="auto">
          <a:xfrm flipH="1">
            <a:off x="-128" y="1730731"/>
            <a:ext cx="6827836" cy="449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10637837" y="1878620"/>
            <a:ext cx="2514600" cy="7386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4"/>
              </a:rPr>
              <a:t>David Hemmings </a:t>
            </a:r>
            <a:endParaRPr lang="en-US" sz="1800" dirty="0"/>
          </a:p>
          <a:p>
            <a:r>
              <a:rPr lang="en-US" sz="1800" dirty="0">
                <a:hlinkClick r:id="rId5"/>
              </a:rPr>
              <a:t>public domain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3491" y="1760615"/>
            <a:ext cx="2590799" cy="433965"/>
          </a:xfrm>
        </p:spPr>
        <p:txBody>
          <a:bodyPr/>
          <a:lstStyle/>
          <a:p>
            <a:r>
              <a:rPr lang="en-US" sz="1800" dirty="0">
                <a:hlinkClick r:id="rId6"/>
              </a:rPr>
              <a:t>Creative Commons 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2526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1262"/>
            <a:ext cx="6629399" cy="738664"/>
          </a:xfrm>
        </p:spPr>
        <p:txBody>
          <a:bodyPr/>
          <a:lstStyle/>
          <a:p>
            <a:r>
              <a:rPr lang="en-US" dirty="0"/>
              <a:t>Gather data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66269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3018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.4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6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4207591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629399" cy="738664"/>
          </a:xfrm>
        </p:spPr>
        <p:txBody>
          <a:bodyPr/>
          <a:lstStyle/>
          <a:p>
            <a:r>
              <a:rPr lang="en-US" dirty="0"/>
              <a:t>Activate each of the neurons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.4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70637" y="1594798"/>
            <a:ext cx="2228815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(.3+.1)/2=.2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7437437" y="4763069"/>
            <a:ext cx="457200" cy="410593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10333037" y="4792662"/>
            <a:ext cx="457200" cy="410593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8008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629399" cy="738664"/>
          </a:xfrm>
        </p:spPr>
        <p:txBody>
          <a:bodyPr/>
          <a:lstStyle/>
          <a:p>
            <a:r>
              <a:rPr lang="en-US" dirty="0"/>
              <a:t>Activate each of the neurons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.4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8047037" y="4763069"/>
            <a:ext cx="457200" cy="410593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10942637" y="4792662"/>
            <a:ext cx="457200" cy="410593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62395" y="1594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161622" y="1592262"/>
            <a:ext cx="2228815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(.8+.4)/2=.6</a:t>
            </a:r>
            <a:endParaRPr lang="en-US" sz="2400" dirty="0">
              <a:solidFill>
                <a:srgbClr val="002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8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3754874"/>
          </a:xfrm>
        </p:spPr>
        <p:txBody>
          <a:bodyPr/>
          <a:lstStyle/>
          <a:p>
            <a:r>
              <a:rPr lang="en-US" dirty="0"/>
              <a:t>Calculate how bad the best fit neuron is.</a:t>
            </a:r>
          </a:p>
          <a:p>
            <a:r>
              <a:rPr lang="en-US" dirty="0"/>
              <a:t>If it’s a perfect fit, there is no need to update the weights.</a:t>
            </a:r>
          </a:p>
          <a:p>
            <a:r>
              <a:rPr lang="en-US" dirty="0"/>
              <a:t>If the best fit is bad, the weights need a lot of work.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.4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62395" y="1594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56837" y="1592262"/>
            <a:ext cx="64184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03837" y="2354262"/>
            <a:ext cx="1986826" cy="11480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Error=1-.6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    =.4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10333037" y="1715069"/>
            <a:ext cx="457200" cy="410593"/>
          </a:xfrm>
          <a:prstGeom prst="ellipse">
            <a:avLst/>
          </a:prstGeom>
          <a:noFill/>
          <a:ln w="3810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16093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2400657"/>
          </a:xfrm>
        </p:spPr>
        <p:txBody>
          <a:bodyPr/>
          <a:lstStyle/>
          <a:p>
            <a:r>
              <a:rPr lang="en-US" dirty="0"/>
              <a:t>For each weight, adjust it up and down a bit and see how the error changes. 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.4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62395" y="1594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56837" y="1592262"/>
            <a:ext cx="64184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72952" y="2354262"/>
            <a:ext cx="164859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Error=.4</a:t>
            </a:r>
            <a:endParaRPr lang="en-US" sz="2400" dirty="0">
              <a:solidFill>
                <a:srgbClr val="002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35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2400657"/>
          </a:xfrm>
        </p:spPr>
        <p:txBody>
          <a:bodyPr/>
          <a:lstStyle/>
          <a:p>
            <a:r>
              <a:rPr lang="en-US" dirty="0"/>
              <a:t>For each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6827837" y="906462"/>
            <a:ext cx="4393986" cy="4272865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19439" y="449262"/>
            <a:ext cx="0" cy="510540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9439" y="5554662"/>
            <a:ext cx="518519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1837" y="5707062"/>
            <a:ext cx="128637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560501" y="2592128"/>
            <a:ext cx="10289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513637" y="26816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4656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2400657"/>
          </a:xfrm>
        </p:spPr>
        <p:txBody>
          <a:bodyPr/>
          <a:lstStyle/>
          <a:p>
            <a:r>
              <a:rPr lang="en-US" dirty="0"/>
              <a:t>For each weight, adjust it up and down a bit and see how the error changes. 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6827837" y="906462"/>
            <a:ext cx="4393986" cy="4272865"/>
          </a:xfrm>
          <a:custGeom>
            <a:avLst/>
            <a:gdLst>
              <a:gd name="connsiteX0" fmla="*/ 0 w 3814549"/>
              <a:gd name="connsiteY0" fmla="*/ 13648 h 3521124"/>
              <a:gd name="connsiteX1" fmla="*/ 1849271 w 3814549"/>
              <a:gd name="connsiteY1" fmla="*/ 3521122 h 3521124"/>
              <a:gd name="connsiteX2" fmla="*/ 3814549 w 3814549"/>
              <a:gd name="connsiteY2" fmla="*/ 0 h 352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150">
            <a:solidFill>
              <a:srgbClr val="002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519439" y="449262"/>
            <a:ext cx="0" cy="510540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519439" y="5554662"/>
            <a:ext cx="5185198" cy="0"/>
          </a:xfrm>
          <a:prstGeom prst="straightConnector1">
            <a:avLst/>
          </a:prstGeom>
          <a:ln w="190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1837" y="5707062"/>
            <a:ext cx="128637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weight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5560501" y="2592128"/>
            <a:ext cx="10289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50"/>
                </a:solidFill>
              </a:rPr>
              <a:t>error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513637" y="26816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775927" y="3405520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208837" y="1897062"/>
            <a:ext cx="347310" cy="320342"/>
          </a:xfrm>
          <a:prstGeom prst="ellips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437437" y="2201862"/>
            <a:ext cx="152400" cy="438826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42237" y="3042894"/>
            <a:ext cx="152400" cy="362626"/>
          </a:xfrm>
          <a:prstGeom prst="straightConnector1">
            <a:avLst/>
          </a:prstGeom>
          <a:ln w="28575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82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738664"/>
          </a:xfrm>
        </p:spPr>
        <p:txBody>
          <a:bodyPr/>
          <a:lstStyle/>
          <a:p>
            <a:r>
              <a:rPr lang="en-US" dirty="0"/>
              <a:t>Adjust all the weights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.8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5237" y="4642798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.9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99637" y="4640262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.2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.4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62395" y="1594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56837" y="1592262"/>
            <a:ext cx="64184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20776" y="3042598"/>
            <a:ext cx="616906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adjustment = error * gradient * delta</a:t>
            </a:r>
            <a:endParaRPr lang="en-US" sz="2400" dirty="0">
              <a:solidFill>
                <a:srgbClr val="00205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504237" y="4792662"/>
            <a:ext cx="0" cy="381000"/>
          </a:xfrm>
          <a:prstGeom prst="straightConnector1">
            <a:avLst/>
          </a:prstGeom>
          <a:ln w="381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1399837" y="4792662"/>
            <a:ext cx="0" cy="381000"/>
          </a:xfrm>
          <a:prstGeom prst="straightConnector1">
            <a:avLst/>
          </a:prstGeom>
          <a:ln w="381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333037" y="4792662"/>
            <a:ext cx="0" cy="381000"/>
          </a:xfrm>
          <a:prstGeom prst="straightConnector1">
            <a:avLst/>
          </a:prstGeom>
          <a:ln w="381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418637" y="4792662"/>
            <a:ext cx="0" cy="381000"/>
          </a:xfrm>
          <a:prstGeom prst="straightConnector1">
            <a:avLst/>
          </a:prstGeom>
          <a:ln w="381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2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738664"/>
          </a:xfrm>
        </p:spPr>
        <p:txBody>
          <a:bodyPr/>
          <a:lstStyle/>
          <a:p>
            <a:r>
              <a:rPr lang="en-US" dirty="0"/>
              <a:t>Adjust all the weights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.9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5237" y="4642798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.9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99637" y="4640262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.2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.4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62395" y="1594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56837" y="1592262"/>
            <a:ext cx="64184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20776" y="3042598"/>
            <a:ext cx="616906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adjustment = error * gradient * delta</a:t>
            </a:r>
            <a:endParaRPr lang="en-US" sz="2400" dirty="0">
              <a:solidFill>
                <a:srgbClr val="00205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1399837" y="4792662"/>
            <a:ext cx="0" cy="381000"/>
          </a:xfrm>
          <a:prstGeom prst="straightConnector1">
            <a:avLst/>
          </a:prstGeom>
          <a:ln w="381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333037" y="4792662"/>
            <a:ext cx="0" cy="381000"/>
          </a:xfrm>
          <a:prstGeom prst="straightConnector1">
            <a:avLst/>
          </a:prstGeom>
          <a:ln w="381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418637" y="4792662"/>
            <a:ext cx="0" cy="381000"/>
          </a:xfrm>
          <a:prstGeom prst="straightConnector1">
            <a:avLst/>
          </a:prstGeom>
          <a:ln w="381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12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738664"/>
          </a:xfrm>
        </p:spPr>
        <p:txBody>
          <a:bodyPr/>
          <a:lstStyle/>
          <a:p>
            <a:r>
              <a:rPr lang="en-US" dirty="0"/>
              <a:t>Adjust all the weights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.9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5237" y="4642798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.8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99637" y="4640262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.2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.4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62395" y="1594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56837" y="1592262"/>
            <a:ext cx="64184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20776" y="3042598"/>
            <a:ext cx="616906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adjustment = error * gradient * delta</a:t>
            </a:r>
            <a:endParaRPr lang="en-US" sz="2400" dirty="0">
              <a:solidFill>
                <a:srgbClr val="00205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1399837" y="4792662"/>
            <a:ext cx="0" cy="381000"/>
          </a:xfrm>
          <a:prstGeom prst="straightConnector1">
            <a:avLst/>
          </a:prstGeom>
          <a:ln w="381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333037" y="4792662"/>
            <a:ext cx="0" cy="381000"/>
          </a:xfrm>
          <a:prstGeom prst="straightConnector1">
            <a:avLst/>
          </a:prstGeom>
          <a:ln w="381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41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upload.wikimedia.org/wikipedia/commons/thumb/8/86/First_flight2.jpg/1024px-First_flight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8" t="9881" b="22928"/>
          <a:stretch/>
        </p:blipFill>
        <p:spPr bwMode="auto">
          <a:xfrm>
            <a:off x="0" y="31928"/>
            <a:ext cx="12436475" cy="69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760076" y="68262"/>
            <a:ext cx="1676399" cy="433965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public domain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2487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738664"/>
          </a:xfrm>
        </p:spPr>
        <p:txBody>
          <a:bodyPr/>
          <a:lstStyle/>
          <a:p>
            <a:r>
              <a:rPr lang="en-US" dirty="0"/>
              <a:t>Adjust all the weights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.9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5237" y="4642798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.8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99637" y="4640262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.1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.4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62395" y="1594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56837" y="1592262"/>
            <a:ext cx="64184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20776" y="3042598"/>
            <a:ext cx="616906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adjustment = error * gradient * delta</a:t>
            </a:r>
            <a:endParaRPr lang="en-US" sz="2400" dirty="0">
              <a:solidFill>
                <a:srgbClr val="00205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1399837" y="4792662"/>
            <a:ext cx="0" cy="381000"/>
          </a:xfrm>
          <a:prstGeom prst="straightConnector1">
            <a:avLst/>
          </a:prstGeom>
          <a:ln w="3810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55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738664"/>
          </a:xfrm>
        </p:spPr>
        <p:txBody>
          <a:bodyPr/>
          <a:lstStyle/>
          <a:p>
            <a:r>
              <a:rPr lang="en-US" dirty="0"/>
              <a:t>Adjust all the weights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.9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85237" y="4642798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.8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99637" y="4640262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.1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7390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50"/>
                </a:solidFill>
              </a:rPr>
              <a:t>.5</a:t>
            </a:r>
            <a:endParaRPr lang="en-US" sz="2400" b="1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62395" y="1594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56837" y="1592262"/>
            <a:ext cx="64184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20776" y="3042598"/>
            <a:ext cx="616906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adjustment = error * gradient * delta</a:t>
            </a:r>
            <a:endParaRPr lang="en-US" sz="2400" dirty="0">
              <a:solidFill>
                <a:srgbClr val="002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1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738664"/>
          </a:xfrm>
        </p:spPr>
        <p:txBody>
          <a:bodyPr/>
          <a:lstStyle/>
          <a:p>
            <a:r>
              <a:rPr lang="en-US" dirty="0"/>
              <a:t>Adjust the weights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.5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62395" y="1594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104437" y="1592262"/>
            <a:ext cx="242438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(.9 + .5)/2=.7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20776" y="3042598"/>
            <a:ext cx="6169061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adjustment = error * gradient * delta</a:t>
            </a:r>
            <a:endParaRPr lang="en-US" sz="2400" dirty="0">
              <a:solidFill>
                <a:srgbClr val="002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66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1292662"/>
          </a:xfrm>
        </p:spPr>
        <p:txBody>
          <a:bodyPr/>
          <a:lstStyle/>
          <a:p>
            <a:r>
              <a:rPr lang="en-US" dirty="0"/>
              <a:t>The error is now a little lower.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280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568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.5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.3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058" y="5106999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62395" y="1594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56837" y="1592262"/>
            <a:ext cx="641843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rgbClr val="002050"/>
                </a:solidFill>
              </a:rPr>
              <a:t>.7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67999" y="2506662"/>
            <a:ext cx="1993238" cy="11480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error=1-.7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    =.3</a:t>
            </a:r>
            <a:endParaRPr lang="en-US" sz="2400" dirty="0">
              <a:solidFill>
                <a:srgbClr val="002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0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1846659"/>
          </a:xfrm>
        </p:spPr>
        <p:txBody>
          <a:bodyPr/>
          <a:lstStyle/>
          <a:p>
            <a:r>
              <a:rPr lang="en-US" dirty="0"/>
              <a:t>Repeat this process until the weights stop changing.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4341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.7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031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.5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.2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51837" y="5630862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</a:rPr>
              <a:t>pm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99037" y="5097462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450975" y="5630862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138956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1846659"/>
          </a:xfrm>
        </p:spPr>
        <p:txBody>
          <a:bodyPr/>
          <a:lstStyle/>
          <a:p>
            <a:r>
              <a:rPr lang="en-US" dirty="0"/>
              <a:t>Repeat this process until the weights stop changing.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.9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4341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031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.5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51837" y="5630862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955175" y="5792799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</a:rPr>
              <a:t>pm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99037" y="5097462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450975" y="5630862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42511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1846659"/>
          </a:xfrm>
        </p:spPr>
        <p:txBody>
          <a:bodyPr/>
          <a:lstStyle/>
          <a:p>
            <a:r>
              <a:rPr lang="en-US" dirty="0"/>
              <a:t>Repeat this process until the weights stop changing.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4341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031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51837" y="5630862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450975" y="5630862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</a:rPr>
              <a:t>pm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67720" y="5249862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22837" y="5935662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12427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1846659"/>
          </a:xfrm>
        </p:spPr>
        <p:txBody>
          <a:bodyPr/>
          <a:lstStyle/>
          <a:p>
            <a:r>
              <a:rPr lang="en-US" dirty="0"/>
              <a:t>Repeat this process until the weights stop changing.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4341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.7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031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.7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51837" y="5630862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450975" y="5630862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</a:rPr>
              <a:t>pm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67720" y="5249862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22837" y="5935662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139234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1846659"/>
          </a:xfrm>
        </p:spPr>
        <p:txBody>
          <a:bodyPr/>
          <a:lstStyle/>
          <a:p>
            <a:r>
              <a:rPr lang="en-US" dirty="0"/>
              <a:t>Repeat this process until the weights stop changing.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4341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.6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031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.8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61237" y="4640262"/>
            <a:ext cx="641842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.1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51837" y="5630862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450975" y="5630862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</a:rPr>
              <a:t>pm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67720" y="5249862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22837" y="5935662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256235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4994022" cy="1846659"/>
          </a:xfrm>
        </p:spPr>
        <p:txBody>
          <a:bodyPr/>
          <a:lstStyle/>
          <a:p>
            <a:r>
              <a:rPr lang="en-US" dirty="0"/>
              <a:t>Repeat this process until the weights stop changing.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889822" y="2762224"/>
            <a:ext cx="1061219" cy="253164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76430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05" idx="0"/>
          </p:cNvCxnSpPr>
          <p:nvPr/>
        </p:nvCxnSpPr>
        <p:spPr>
          <a:xfrm flipV="1">
            <a:off x="7762442" y="2762226"/>
            <a:ext cx="2212088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974532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5" idx="0"/>
          </p:cNvCxnSpPr>
          <p:nvPr/>
        </p:nvCxnSpPr>
        <p:spPr>
          <a:xfrm flipV="1">
            <a:off x="7762442" y="2762226"/>
            <a:ext cx="1119644" cy="253163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07475" y="2762224"/>
            <a:ext cx="0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8" idx="0"/>
          </p:cNvCxnSpPr>
          <p:nvPr/>
        </p:nvCxnSpPr>
        <p:spPr>
          <a:xfrm flipH="1" flipV="1">
            <a:off x="8905574" y="2762226"/>
            <a:ext cx="2161948" cy="25406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905576" y="2762224"/>
            <a:ext cx="1092992" cy="254065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 bwMode="auto">
          <a:xfrm>
            <a:off x="8647856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734464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520475" y="529386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825556" y="5302874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718069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649113" y="2479031"/>
            <a:ext cx="483933" cy="483933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56436" y="56245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19033" y="562459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0837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74341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31541" y="4642798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42437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59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031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34195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1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83741" y="4640262"/>
            <a:ext cx="56329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50"/>
                </a:solidFill>
              </a:rPr>
              <a:t>0</a:t>
            </a:r>
            <a:endParaRPr lang="en-US" sz="2400" dirty="0">
              <a:solidFill>
                <a:srgbClr val="00205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66269" y="1288556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6626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</a:rPr>
              <a:t>pm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5119" y="1632148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355119" y="1269198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</a:rPr>
              <a:t>am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51837" y="5630862"/>
            <a:ext cx="1141979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002050"/>
                </a:solidFill>
              </a:rPr>
              <a:t>am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450975" y="5630862"/>
            <a:ext cx="1186862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266415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-356318"/>
            <a:ext cx="8570976" cy="7374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6437" y="4259262"/>
            <a:ext cx="3733800" cy="6278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neuron</a:t>
            </a:r>
          </a:p>
        </p:txBody>
      </p:sp>
    </p:spTree>
    <p:extLst>
      <p:ext uri="{BB962C8B-B14F-4D97-AF65-F5344CB8AC3E}">
        <p14:creationId xmlns:p14="http://schemas.microsoft.com/office/powerpoint/2010/main" val="395385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/>
          <p:cNvCxnSpPr/>
          <p:nvPr/>
        </p:nvCxnSpPr>
        <p:spPr>
          <a:xfrm flipV="1">
            <a:off x="8973175" y="3294628"/>
            <a:ext cx="668397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657563" y="3294628"/>
            <a:ext cx="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8263107" y="3294628"/>
            <a:ext cx="1393259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9656367" y="3294628"/>
            <a:ext cx="688409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9652904" y="3294628"/>
            <a:ext cx="1377672" cy="1594525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977319" y="3288954"/>
            <a:ext cx="1237220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661707" y="3294628"/>
            <a:ext cx="552832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267251" y="3294628"/>
            <a:ext cx="1947288" cy="1594526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10214540" y="3294628"/>
            <a:ext cx="134381" cy="1600200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0218178" y="3294628"/>
            <a:ext cx="836572" cy="1594526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976122" y="3254910"/>
            <a:ext cx="67852" cy="1617222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9043974" y="3266258"/>
            <a:ext cx="616536" cy="1611548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266054" y="3266258"/>
            <a:ext cx="766588" cy="160587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9032643" y="3260584"/>
            <a:ext cx="1315082" cy="1617222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9036788" y="3266258"/>
            <a:ext cx="2016765" cy="160587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2400657"/>
          </a:xfrm>
        </p:spPr>
        <p:txBody>
          <a:bodyPr/>
          <a:lstStyle/>
          <a:p>
            <a:r>
              <a:rPr lang="en-US" dirty="0"/>
              <a:t>Each node represents a pattern, a combination of the neurons on the previous layer.</a:t>
            </a:r>
          </a:p>
        </p:txBody>
      </p:sp>
      <p:sp>
        <p:nvSpPr>
          <p:cNvPr id="79" name="Oval 78"/>
          <p:cNvSpPr/>
          <p:nvPr/>
        </p:nvSpPr>
        <p:spPr bwMode="auto">
          <a:xfrm>
            <a:off x="88207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505163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8110707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192375" y="4894828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1" name="Oval 130"/>
          <p:cNvSpPr/>
          <p:nvPr/>
        </p:nvSpPr>
        <p:spPr bwMode="auto">
          <a:xfrm>
            <a:off x="10878175" y="4889153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494837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0064150" y="31162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8892275" y="3099240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61532" y="4716462"/>
            <a:ext cx="120930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99237" y="2963862"/>
            <a:ext cx="161710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first layer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34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1969770"/>
          </a:xfrm>
        </p:spPr>
        <p:txBody>
          <a:bodyPr/>
          <a:lstStyle/>
          <a:p>
            <a:r>
              <a:rPr lang="en-US" dirty="0"/>
              <a:t>If a network has more than three layers, it’s deep.</a:t>
            </a:r>
          </a:p>
          <a:p>
            <a:r>
              <a:rPr lang="en-US" dirty="0"/>
              <a:t>Some 12 or more.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70637" y="373062"/>
            <a:ext cx="5486400" cy="5943600"/>
            <a:chOff x="6370637" y="373062"/>
            <a:chExt cx="5486400" cy="5943600"/>
          </a:xfrm>
        </p:grpSpPr>
        <p:cxnSp>
          <p:nvCxnSpPr>
            <p:cNvPr id="69" name="Straight Connector 68"/>
            <p:cNvCxnSpPr/>
            <p:nvPr/>
          </p:nvCxnSpPr>
          <p:spPr>
            <a:xfrm flipV="1">
              <a:off x="8973175" y="426696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9657563" y="426696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8263107" y="426696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9656367" y="426696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9652904" y="426696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977319" y="422157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9661707" y="423859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270333" y="423859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0348922" y="423859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1" idx="0"/>
            </p:cNvCxnSpPr>
            <p:nvPr/>
          </p:nvCxnSpPr>
          <p:spPr>
            <a:xfrm flipH="1" flipV="1">
              <a:off x="10357306" y="4227246"/>
              <a:ext cx="673269" cy="16342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8976122" y="424824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000967" y="424824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8266054" y="424824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8998500" y="424099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31" idx="0"/>
            </p:cNvCxnSpPr>
            <p:nvPr/>
          </p:nvCxnSpPr>
          <p:spPr>
            <a:xfrm flipH="1" flipV="1">
              <a:off x="8985705" y="4248243"/>
              <a:ext cx="2044870" cy="16132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761532" y="5688798"/>
              <a:ext cx="120930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inputs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99237" y="3936198"/>
              <a:ext cx="161710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first layer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8985705" y="754062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9670093" y="754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8275637" y="754062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9668897" y="754062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9665434" y="754062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8989849" y="748388"/>
              <a:ext cx="123722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9674237" y="754062"/>
              <a:ext cx="552832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8279781" y="754062"/>
              <a:ext cx="1947288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10227070" y="754062"/>
              <a:ext cx="134381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10230708" y="754062"/>
              <a:ext cx="836572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8988652" y="714344"/>
              <a:ext cx="6785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9056504" y="725692"/>
              <a:ext cx="616536" cy="16115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8278584" y="725692"/>
              <a:ext cx="766588" cy="160587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9045173" y="720018"/>
              <a:ext cx="131508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143" idx="0"/>
            </p:cNvCxnSpPr>
            <p:nvPr/>
          </p:nvCxnSpPr>
          <p:spPr>
            <a:xfrm flipH="1" flipV="1">
              <a:off x="9049319" y="725692"/>
              <a:ext cx="1993786" cy="162289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8268841" y="422964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9" idx="0"/>
            </p:cNvCxnSpPr>
            <p:nvPr/>
          </p:nvCxnSpPr>
          <p:spPr>
            <a:xfrm flipH="1" flipV="1">
              <a:off x="8274892" y="424824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2" idx="0"/>
            </p:cNvCxnSpPr>
            <p:nvPr/>
          </p:nvCxnSpPr>
          <p:spPr>
            <a:xfrm flipH="1" flipV="1">
              <a:off x="8281371" y="423689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18" idx="0"/>
            </p:cNvCxnSpPr>
            <p:nvPr/>
          </p:nvCxnSpPr>
          <p:spPr>
            <a:xfrm flipH="1" flipV="1">
              <a:off x="8271925" y="422724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31" idx="0"/>
            </p:cNvCxnSpPr>
            <p:nvPr/>
          </p:nvCxnSpPr>
          <p:spPr>
            <a:xfrm flipH="1" flipV="1">
              <a:off x="8274891" y="423532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31" idx="0"/>
            </p:cNvCxnSpPr>
            <p:nvPr/>
          </p:nvCxnSpPr>
          <p:spPr>
            <a:xfrm flipV="1">
              <a:off x="11030575" y="423532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8" idx="0"/>
            </p:cNvCxnSpPr>
            <p:nvPr/>
          </p:nvCxnSpPr>
          <p:spPr>
            <a:xfrm flipV="1">
              <a:off x="10344775" y="423532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2" idx="0"/>
            </p:cNvCxnSpPr>
            <p:nvPr/>
          </p:nvCxnSpPr>
          <p:spPr>
            <a:xfrm flipV="1">
              <a:off x="9657563" y="423291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79" idx="0"/>
            </p:cNvCxnSpPr>
            <p:nvPr/>
          </p:nvCxnSpPr>
          <p:spPr>
            <a:xfrm flipV="1">
              <a:off x="8973175" y="423689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105" idx="0"/>
            </p:cNvCxnSpPr>
            <p:nvPr/>
          </p:nvCxnSpPr>
          <p:spPr>
            <a:xfrm flipV="1">
              <a:off x="8263107" y="424994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8985705" y="247585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9670093" y="247585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8275637" y="247585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9668897" y="247585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9665434" y="247585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8989849" y="243046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9674237" y="244748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8282863" y="244748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10361452" y="244748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55" idx="0"/>
            </p:cNvCxnSpPr>
            <p:nvPr/>
          </p:nvCxnSpPr>
          <p:spPr>
            <a:xfrm flipH="1" flipV="1">
              <a:off x="10369836" y="2436136"/>
              <a:ext cx="673269" cy="164678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8988652" y="245713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9013497" y="245713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8278584" y="245713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9011030" y="244988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55" idx="0"/>
            </p:cNvCxnSpPr>
            <p:nvPr/>
          </p:nvCxnSpPr>
          <p:spPr>
            <a:xfrm flipH="1" flipV="1">
              <a:off x="8998235" y="2457133"/>
              <a:ext cx="2044870" cy="162579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8281371" y="243853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8287422" y="245713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 flipV="1">
              <a:off x="8293901" y="244578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H="1" flipV="1">
              <a:off x="8284455" y="243613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 flipV="1">
              <a:off x="8287421" y="244421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11043105" y="244421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10357305" y="244421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9670093" y="244180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8985705" y="244578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8275637" y="245883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 bwMode="auto">
            <a:xfrm>
              <a:off x="88207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9505163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8110707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10192375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108781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9" name="Straight Connector 148"/>
            <p:cNvCxnSpPr>
              <a:stCxn id="55" idx="0"/>
            </p:cNvCxnSpPr>
            <p:nvPr/>
          </p:nvCxnSpPr>
          <p:spPr>
            <a:xfrm flipV="1">
              <a:off x="11043105" y="2506662"/>
              <a:ext cx="661532" cy="1576261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54" idx="0"/>
            </p:cNvCxnSpPr>
            <p:nvPr/>
          </p:nvCxnSpPr>
          <p:spPr>
            <a:xfrm flipV="1">
              <a:off x="10357305" y="2500988"/>
              <a:ext cx="1351843" cy="158761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52" idx="0"/>
            </p:cNvCxnSpPr>
            <p:nvPr/>
          </p:nvCxnSpPr>
          <p:spPr>
            <a:xfrm flipV="1">
              <a:off x="9670093" y="2506662"/>
              <a:ext cx="2039055" cy="158193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51" idx="0"/>
            </p:cNvCxnSpPr>
            <p:nvPr/>
          </p:nvCxnSpPr>
          <p:spPr>
            <a:xfrm flipV="1">
              <a:off x="8985705" y="2498584"/>
              <a:ext cx="2723443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53" idx="0"/>
            </p:cNvCxnSpPr>
            <p:nvPr/>
          </p:nvCxnSpPr>
          <p:spPr>
            <a:xfrm flipV="1">
              <a:off x="8275637" y="2498584"/>
              <a:ext cx="3441897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5" idx="0"/>
            </p:cNvCxnSpPr>
            <p:nvPr/>
          </p:nvCxnSpPr>
          <p:spPr>
            <a:xfrm flipH="1" flipV="1">
              <a:off x="7591249" y="2509066"/>
              <a:ext cx="3451856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54" idx="0"/>
            </p:cNvCxnSpPr>
            <p:nvPr/>
          </p:nvCxnSpPr>
          <p:spPr>
            <a:xfrm flipH="1" flipV="1">
              <a:off x="7580391" y="2512338"/>
              <a:ext cx="2776914" cy="157626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52" idx="0"/>
            </p:cNvCxnSpPr>
            <p:nvPr/>
          </p:nvCxnSpPr>
          <p:spPr>
            <a:xfrm flipH="1" flipV="1">
              <a:off x="7583937" y="2500368"/>
              <a:ext cx="2086156" cy="158823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51" idx="0"/>
            </p:cNvCxnSpPr>
            <p:nvPr/>
          </p:nvCxnSpPr>
          <p:spPr>
            <a:xfrm flipH="1" flipV="1">
              <a:off x="7586887" y="2509066"/>
              <a:ext cx="1398818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53" idx="0"/>
            </p:cNvCxnSpPr>
            <p:nvPr/>
          </p:nvCxnSpPr>
          <p:spPr>
            <a:xfrm flipH="1" flipV="1">
              <a:off x="7589837" y="2512338"/>
              <a:ext cx="685800" cy="157058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 bwMode="auto">
            <a:xfrm>
              <a:off x="88333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10204905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9517693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8123237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108907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80" name="Straight Connector 179"/>
            <p:cNvCxnSpPr>
              <a:endCxn id="148" idx="0"/>
            </p:cNvCxnSpPr>
            <p:nvPr/>
          </p:nvCxnSpPr>
          <p:spPr>
            <a:xfrm flipH="1">
              <a:off x="7589837" y="711074"/>
              <a:ext cx="1469614" cy="164318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48" idx="0"/>
            </p:cNvCxnSpPr>
            <p:nvPr/>
          </p:nvCxnSpPr>
          <p:spPr>
            <a:xfrm flipH="1">
              <a:off x="7589837" y="733066"/>
              <a:ext cx="2061226" cy="162119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48" idx="0"/>
            </p:cNvCxnSpPr>
            <p:nvPr/>
          </p:nvCxnSpPr>
          <p:spPr>
            <a:xfrm flipH="1">
              <a:off x="7589837" y="720017"/>
              <a:ext cx="2644808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endCxn id="147" idx="0"/>
            </p:cNvCxnSpPr>
            <p:nvPr/>
          </p:nvCxnSpPr>
          <p:spPr>
            <a:xfrm>
              <a:off x="10226564" y="718823"/>
              <a:ext cx="1478073" cy="16354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47" idx="0"/>
            </p:cNvCxnSpPr>
            <p:nvPr/>
          </p:nvCxnSpPr>
          <p:spPr>
            <a:xfrm>
              <a:off x="9658761" y="739280"/>
              <a:ext cx="2045876" cy="161498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endCxn id="147" idx="0"/>
            </p:cNvCxnSpPr>
            <p:nvPr/>
          </p:nvCxnSpPr>
          <p:spPr>
            <a:xfrm>
              <a:off x="9057700" y="713148"/>
              <a:ext cx="2646937" cy="164111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 bwMode="auto">
            <a:xfrm>
              <a:off x="88333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10204905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9517693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8123237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108907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15522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74374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9507367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10076680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8904805" y="55867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6370637" y="1820862"/>
              <a:ext cx="1424108" cy="103720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 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layer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6599237" y="373062"/>
              <a:ext cx="1740798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third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66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400799" cy="1846659"/>
          </a:xfrm>
        </p:spPr>
        <p:txBody>
          <a:bodyPr/>
          <a:lstStyle/>
          <a:p>
            <a:r>
              <a:rPr lang="en-US" dirty="0"/>
              <a:t>Patterns get more complex as the number of layers goes up.</a:t>
            </a:r>
          </a:p>
        </p:txBody>
      </p:sp>
      <p:sp>
        <p:nvSpPr>
          <p:cNvPr id="79" name="Oval 78"/>
          <p:cNvSpPr/>
          <p:nvPr/>
        </p:nvSpPr>
        <p:spPr bwMode="auto">
          <a:xfrm>
            <a:off x="8820775" y="5861489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9505163" y="5867164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8110707" y="5861489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10192375" y="5867164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1" name="Oval 130"/>
          <p:cNvSpPr/>
          <p:nvPr/>
        </p:nvSpPr>
        <p:spPr bwMode="auto">
          <a:xfrm>
            <a:off x="10878175" y="5861489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8833305" y="4598059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10204905" y="4603734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517693" y="4603734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8123237" y="4598059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10890705" y="4598059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9" name="Oval 138"/>
          <p:cNvSpPr/>
          <p:nvPr/>
        </p:nvSpPr>
        <p:spPr bwMode="auto">
          <a:xfrm>
            <a:off x="8833305" y="3262987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10204905" y="32686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7" name="Oval 146"/>
          <p:cNvSpPr/>
          <p:nvPr/>
        </p:nvSpPr>
        <p:spPr bwMode="auto">
          <a:xfrm>
            <a:off x="11552237" y="32686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8" name="Oval 147"/>
          <p:cNvSpPr/>
          <p:nvPr/>
        </p:nvSpPr>
        <p:spPr bwMode="auto">
          <a:xfrm>
            <a:off x="7437437" y="3268662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9507367" y="1900689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11503573" y="1900689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7" name="Oval 76"/>
          <p:cNvSpPr/>
          <p:nvPr/>
        </p:nvSpPr>
        <p:spPr bwMode="auto">
          <a:xfrm>
            <a:off x="7513637" y="1883667"/>
            <a:ext cx="304800" cy="3048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977811" y="5993598"/>
            <a:ext cx="52642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739811" y="5993598"/>
            <a:ext cx="5504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9425611" y="5993598"/>
            <a:ext cx="52642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0111411" y="5993598"/>
            <a:ext cx="5504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0797211" y="5993598"/>
            <a:ext cx="52642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1330611" y="5554662"/>
            <a:ext cx="782907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1323637" y="4240998"/>
            <a:ext cx="782907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11683730" y="2963862"/>
            <a:ext cx="782907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1759930" y="1478992"/>
            <a:ext cx="782907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894637" y="4850598"/>
            <a:ext cx="80534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ant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8613288" y="4850598"/>
            <a:ext cx="8125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ted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9342437" y="4850598"/>
            <a:ext cx="6033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9952037" y="4850598"/>
            <a:ext cx="81118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ern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10664853" y="4850598"/>
            <a:ext cx="72519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980237" y="3478998"/>
            <a:ext cx="13200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answer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8275637" y="3478998"/>
            <a:ext cx="139685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antique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9698180" y="3478998"/>
            <a:ext cx="130862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altered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1005609" y="3478998"/>
            <a:ext cx="119988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astern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6927088" y="2079055"/>
            <a:ext cx="142474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evasive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answer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8955955" y="2079055"/>
            <a:ext cx="1481816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antique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finish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11018837" y="2079055"/>
            <a:ext cx="1308628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altered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states</a:t>
            </a:r>
          </a:p>
        </p:txBody>
      </p:sp>
      <p:sp>
        <p:nvSpPr>
          <p:cNvPr id="176" name="TextBox 175"/>
          <p:cNvSpPr txBox="1"/>
          <p:nvPr/>
        </p:nvSpPr>
        <p:spPr>
          <a:xfrm rot="16200000">
            <a:off x="8797797" y="308102"/>
            <a:ext cx="1121141" cy="14034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821802" y="5263260"/>
            <a:ext cx="0" cy="685800"/>
          </a:xfrm>
          <a:prstGeom prst="straightConnector1">
            <a:avLst/>
          </a:prstGeom>
          <a:ln w="571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541703" y="4007629"/>
            <a:ext cx="0" cy="685800"/>
          </a:xfrm>
          <a:prstGeom prst="straightConnector1">
            <a:avLst/>
          </a:prstGeom>
          <a:ln w="571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6927088" y="2577187"/>
            <a:ext cx="0" cy="685800"/>
          </a:xfrm>
          <a:prstGeom prst="straightConnector1">
            <a:avLst/>
          </a:prstGeom>
          <a:ln w="571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V="1">
            <a:off x="7208837" y="1117907"/>
            <a:ext cx="0" cy="685800"/>
          </a:xfrm>
          <a:prstGeom prst="straightConnector1">
            <a:avLst/>
          </a:prstGeom>
          <a:ln w="57150">
            <a:solidFill>
              <a:srgbClr val="002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11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7" y="2232504"/>
            <a:ext cx="4894753" cy="4769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5237" y="5326062"/>
            <a:ext cx="6553200" cy="917575"/>
          </a:xfrm>
        </p:spPr>
        <p:txBody>
          <a:bodyPr/>
          <a:lstStyle/>
          <a:p>
            <a:r>
              <a:rPr lang="en-US" sz="2400" dirty="0">
                <a:hlinkClick r:id="rId3"/>
              </a:rPr>
              <a:t>Convolutional Deep Belief Networks for Scalable Unsupervised Learning of Hierarchical Representations</a:t>
            </a:r>
            <a:br>
              <a:rPr lang="en-US" sz="2400" dirty="0">
                <a:hlinkClick r:id="rId3"/>
              </a:rPr>
            </a:br>
            <a:r>
              <a:rPr lang="en-US" sz="2400" dirty="0" err="1">
                <a:hlinkClick r:id="rId3"/>
              </a:rPr>
              <a:t>Honglak</a:t>
            </a:r>
            <a:r>
              <a:rPr lang="en-US" sz="2400" dirty="0">
                <a:hlinkClick r:id="rId3"/>
              </a:rPr>
              <a:t> Lee, Roger Grosse, Rajesh </a:t>
            </a:r>
            <a:r>
              <a:rPr lang="en-US" sz="2400" dirty="0" err="1">
                <a:hlinkClick r:id="rId3"/>
              </a:rPr>
              <a:t>Ranganath</a:t>
            </a:r>
            <a:r>
              <a:rPr lang="en-US" sz="2400" dirty="0">
                <a:hlinkClick r:id="rId3"/>
              </a:rPr>
              <a:t>, Andrew Y. Ng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56" y="-7938"/>
            <a:ext cx="7569177" cy="52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4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37" y="1267325"/>
            <a:ext cx="5638800" cy="917575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Understanding Neural Networks Through Deep Visualization.</a:t>
            </a:r>
            <a:br>
              <a:rPr lang="en-US" sz="2800" dirty="0">
                <a:hlinkClick r:id="rId2"/>
              </a:rPr>
            </a:br>
            <a:r>
              <a:rPr lang="en-US" sz="2800" dirty="0">
                <a:hlinkClick r:id="rId2"/>
              </a:rPr>
              <a:t>Jason </a:t>
            </a:r>
            <a:r>
              <a:rPr lang="en-US" sz="2800" dirty="0" err="1">
                <a:hlinkClick r:id="rId2"/>
              </a:rPr>
              <a:t>Yosinski</a:t>
            </a:r>
            <a:r>
              <a:rPr lang="en-US" sz="2800" dirty="0">
                <a:hlinkClick r:id="rId2"/>
              </a:rPr>
              <a:t>, Jeff </a:t>
            </a:r>
            <a:r>
              <a:rPr lang="en-US" sz="2800" dirty="0" err="1">
                <a:hlinkClick r:id="rId2"/>
              </a:rPr>
              <a:t>Clune</a:t>
            </a:r>
            <a:r>
              <a:rPr lang="en-US" sz="2800" dirty="0">
                <a:hlinkClick r:id="rId2"/>
              </a:rPr>
              <a:t>, Anh Nguyen, Thomas Fuchs, </a:t>
            </a:r>
            <a:r>
              <a:rPr lang="en-US" sz="2800" dirty="0" err="1">
                <a:hlinkClick r:id="rId2"/>
              </a:rPr>
              <a:t>Hod</a:t>
            </a:r>
            <a:r>
              <a:rPr lang="en-US" sz="2800" dirty="0">
                <a:hlinkClick r:id="rId2"/>
              </a:rPr>
              <a:t> Lipson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2" y="6682367"/>
            <a:ext cx="12201525" cy="2438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037" y="6034209"/>
            <a:ext cx="7010400" cy="5110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84" y="5219146"/>
            <a:ext cx="5029200" cy="640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984" y="4255697"/>
            <a:ext cx="4991100" cy="8396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712" y="3344406"/>
            <a:ext cx="4962525" cy="8494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1200" y="2385860"/>
            <a:ext cx="4898884" cy="8214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8442" y="1267325"/>
            <a:ext cx="5583795" cy="9328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9827" y="66789"/>
            <a:ext cx="6442410" cy="1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37" y="5859462"/>
            <a:ext cx="11889564" cy="917575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Recommending Music on Spotify with Deep Learning.</a:t>
            </a:r>
            <a:br>
              <a:rPr lang="en-US" sz="2800" dirty="0">
                <a:hlinkClick r:id="rId2"/>
              </a:rPr>
            </a:br>
            <a:r>
              <a:rPr lang="en-US" sz="2800" dirty="0">
                <a:hlinkClick r:id="rId2"/>
              </a:rPr>
              <a:t>Sander </a:t>
            </a:r>
            <a:r>
              <a:rPr lang="en-US" sz="2800" dirty="0" err="1">
                <a:hlinkClick r:id="rId2"/>
              </a:rPr>
              <a:t>Dieleman</a:t>
            </a:r>
            <a:br>
              <a:rPr lang="en-US" sz="2800" dirty="0">
                <a:hlinkClick r:id="rId2"/>
              </a:rPr>
            </a:b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37" y="144462"/>
            <a:ext cx="1010952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237" y="5326062"/>
            <a:ext cx="9296400" cy="917575"/>
          </a:xfrm>
        </p:spPr>
        <p:txBody>
          <a:bodyPr/>
          <a:lstStyle/>
          <a:p>
            <a:r>
              <a:rPr lang="en-US" sz="2800" dirty="0">
                <a:hlinkClick r:id="rId2"/>
              </a:rPr>
              <a:t>Playing Atari with Deep Reinforcement Learning. </a:t>
            </a:r>
            <a:br>
              <a:rPr lang="en-US" sz="2800" dirty="0">
                <a:hlinkClick r:id="rId2"/>
              </a:rPr>
            </a:br>
            <a:r>
              <a:rPr lang="en-US" sz="2800" dirty="0" err="1">
                <a:hlinkClick r:id="rId2"/>
              </a:rPr>
              <a:t>Volodymyr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Mnih</a:t>
            </a:r>
            <a:r>
              <a:rPr lang="en-US" sz="2800" dirty="0">
                <a:hlinkClick r:id="rId2"/>
              </a:rPr>
              <a:t>, </a:t>
            </a:r>
            <a:r>
              <a:rPr lang="en-US" sz="2800" dirty="0" err="1">
                <a:hlinkClick r:id="rId2"/>
              </a:rPr>
              <a:t>Koray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Kavukcuoglu</a:t>
            </a:r>
            <a:r>
              <a:rPr lang="en-US" sz="2800" dirty="0">
                <a:hlinkClick r:id="rId2"/>
              </a:rPr>
              <a:t>, David Silver, Alex Graves, </a:t>
            </a:r>
            <a:r>
              <a:rPr lang="en-US" sz="2800" dirty="0" err="1">
                <a:hlinkClick r:id="rId2"/>
              </a:rPr>
              <a:t>Ioannis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Antonoglou</a:t>
            </a:r>
            <a:r>
              <a:rPr lang="en-US" sz="2800" dirty="0">
                <a:hlinkClick r:id="rId2"/>
              </a:rPr>
              <a:t>, </a:t>
            </a:r>
            <a:r>
              <a:rPr lang="en-US" sz="2800" dirty="0" err="1">
                <a:hlinkClick r:id="rId2"/>
              </a:rPr>
              <a:t>Daan</a:t>
            </a:r>
            <a:r>
              <a:rPr lang="en-US" sz="2800" dirty="0">
                <a:hlinkClick r:id="rId2"/>
              </a:rPr>
              <a:t> </a:t>
            </a:r>
            <a:r>
              <a:rPr lang="en-US" sz="2800" dirty="0" err="1">
                <a:hlinkClick r:id="rId2"/>
              </a:rPr>
              <a:t>Wierstra</a:t>
            </a:r>
            <a:r>
              <a:rPr lang="en-US" sz="2800" dirty="0">
                <a:hlinkClick r:id="rId2"/>
              </a:rPr>
              <a:t>, Martin </a:t>
            </a:r>
            <a:r>
              <a:rPr lang="en-US" sz="2800" dirty="0" err="1">
                <a:hlinkClick r:id="rId2"/>
              </a:rPr>
              <a:t>Riedmiller</a:t>
            </a:r>
            <a:r>
              <a:rPr lang="en-US" sz="28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" y="1211262"/>
            <a:ext cx="1232464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4" y="144462"/>
            <a:ext cx="11814112" cy="5086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86" y="5399087"/>
            <a:ext cx="11889564" cy="917575"/>
          </a:xfrm>
        </p:spPr>
        <p:txBody>
          <a:bodyPr/>
          <a:lstStyle/>
          <a:p>
            <a:r>
              <a:rPr lang="en-US" sz="2800" dirty="0">
                <a:hlinkClick r:id="rId3"/>
              </a:rPr>
              <a:t>Robot Learning </a:t>
            </a:r>
            <a:r>
              <a:rPr lang="en-US" sz="2800" dirty="0" err="1">
                <a:hlinkClick r:id="rId3"/>
              </a:rPr>
              <a:t>ManipulationAction</a:t>
            </a:r>
            <a:r>
              <a:rPr lang="en-US" sz="2800" dirty="0">
                <a:hlinkClick r:id="rId3"/>
              </a:rPr>
              <a:t> Plans by “Watching” Unconstrained Videos  from the World Wide Web.</a:t>
            </a:r>
            <a:br>
              <a:rPr lang="en-US" sz="2800" dirty="0">
                <a:hlinkClick r:id="rId3"/>
              </a:rPr>
            </a:br>
            <a:r>
              <a:rPr lang="en-US" sz="2800" dirty="0" err="1">
                <a:hlinkClick r:id="rId3"/>
              </a:rPr>
              <a:t>Yezhou</a:t>
            </a:r>
            <a:r>
              <a:rPr lang="en-US" sz="2800" dirty="0">
                <a:hlinkClick r:id="rId3"/>
              </a:rPr>
              <a:t> Yang, Cornelia </a:t>
            </a:r>
            <a:r>
              <a:rPr lang="en-US" sz="2800" dirty="0" err="1">
                <a:hlinkClick r:id="rId3"/>
              </a:rPr>
              <a:t>Fermuller</a:t>
            </a:r>
            <a:r>
              <a:rPr lang="en-US" sz="2800" dirty="0">
                <a:hlinkClick r:id="rId3"/>
              </a:rPr>
              <a:t>, </a:t>
            </a:r>
            <a:r>
              <a:rPr lang="en-US" sz="2800" dirty="0" err="1">
                <a:hlinkClick r:id="rId3"/>
              </a:rPr>
              <a:t>Yiannis</a:t>
            </a:r>
            <a:r>
              <a:rPr lang="en-US" sz="2800" dirty="0">
                <a:hlinkClick r:id="rId3"/>
              </a:rPr>
              <a:t> </a:t>
            </a:r>
            <a:r>
              <a:rPr lang="en-US" sz="2800" dirty="0" err="1">
                <a:hlinkClick r:id="rId3"/>
              </a:rPr>
              <a:t>Aloimonos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620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BINGO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391399" cy="6155531"/>
          </a:xfrm>
        </p:spPr>
        <p:txBody>
          <a:bodyPr/>
          <a:lstStyle/>
          <a:p>
            <a:r>
              <a:rPr lang="en-US" dirty="0"/>
              <a:t>Convolutional Neural Network</a:t>
            </a:r>
          </a:p>
          <a:p>
            <a:r>
              <a:rPr lang="en-US" dirty="0"/>
              <a:t>Deep Belief Network</a:t>
            </a:r>
          </a:p>
          <a:p>
            <a:r>
              <a:rPr lang="en-US" dirty="0"/>
              <a:t>Restricted Boltzmann Machine</a:t>
            </a:r>
          </a:p>
          <a:p>
            <a:r>
              <a:rPr lang="en-US" dirty="0"/>
              <a:t>Deep Reinforcement Learning</a:t>
            </a:r>
          </a:p>
          <a:p>
            <a:r>
              <a:rPr lang="en-US" dirty="0"/>
              <a:t>Deep Q Learning</a:t>
            </a:r>
          </a:p>
          <a:p>
            <a:r>
              <a:rPr lang="en-US" dirty="0"/>
              <a:t>Hierarchical Temporal Memory</a:t>
            </a:r>
          </a:p>
          <a:p>
            <a:r>
              <a:rPr lang="en-US" dirty="0"/>
              <a:t>Stacked </a:t>
            </a:r>
            <a:r>
              <a:rPr lang="en-US" dirty="0" err="1"/>
              <a:t>Denoising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3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/>
              <a:t>Deep learning </a:t>
            </a:r>
            <a:r>
              <a:rPr lang="en-US"/>
              <a:t>is good at learning </a:t>
            </a:r>
            <a:r>
              <a:rPr lang="en-US" dirty="0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94581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6" y="0"/>
            <a:ext cx="9326033" cy="6994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5291" y="4335462"/>
            <a:ext cx="3733800" cy="6278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81454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8" y="1744662"/>
            <a:ext cx="5638799" cy="4475071"/>
          </a:xfrm>
        </p:spPr>
        <p:txBody>
          <a:bodyPr/>
          <a:lstStyle/>
          <a:p>
            <a:r>
              <a:rPr lang="en-US" dirty="0"/>
              <a:t>Thoughts to share? Questions?</a:t>
            </a:r>
          </a:p>
          <a:p>
            <a:r>
              <a:rPr lang="en-US" dirty="0"/>
              <a:t>Connect with me offline:</a:t>
            </a:r>
            <a:endParaRPr lang="en-US" dirty="0">
              <a:hlinkClick r:id="rId2"/>
            </a:endParaRPr>
          </a:p>
          <a:p>
            <a:r>
              <a:rPr lang="en-US" dirty="0"/>
              <a:t>Brandon Rohrer on LinkedIn</a:t>
            </a:r>
          </a:p>
          <a:p>
            <a:r>
              <a:rPr lang="en-US" dirty="0"/>
              <a:t>@_</a:t>
            </a:r>
            <a:r>
              <a:rPr lang="en-US" dirty="0" err="1"/>
              <a:t>brohrer</a:t>
            </a:r>
            <a:r>
              <a:rPr lang="en-US" dirty="0"/>
              <a:t>_ on Twitter</a:t>
            </a:r>
          </a:p>
          <a:p>
            <a:r>
              <a:rPr lang="en-US" sz="2400" dirty="0">
                <a:hlinkClick r:id="rId2"/>
              </a:rPr>
              <a:t>brohrer@microsoft.com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220095"/>
            <a:ext cx="1849440" cy="2289508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3239" y="5707062"/>
            <a:ext cx="4369111" cy="849463"/>
          </a:xfrm>
        </p:spPr>
        <p:txBody>
          <a:bodyPr/>
          <a:lstStyle/>
          <a:p>
            <a:r>
              <a:rPr lang="en-US" sz="2400" dirty="0">
                <a:hlinkClick r:id="rId4"/>
              </a:rPr>
              <a:t>Also, check out the writings of Christopher </a:t>
            </a:r>
            <a:r>
              <a:rPr lang="en-US" sz="2400" dirty="0" err="1">
                <a:hlinkClick r:id="rId4"/>
              </a:rPr>
              <a:t>Olah</a:t>
            </a:r>
            <a:r>
              <a:rPr lang="en-US" sz="2400" dirty="0">
                <a:hlinkClick r:id="rId4"/>
              </a:rPr>
              <a:t>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-91182"/>
            <a:ext cx="8763000" cy="7085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5291" y="4335462"/>
            <a:ext cx="3733800" cy="6278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591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7" y="-55686"/>
            <a:ext cx="9220200" cy="7050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5291" y="4335462"/>
            <a:ext cx="3733800" cy="6278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1962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33019</TotalTime>
  <Words>1313</Words>
  <Application>Microsoft Office PowerPoint</Application>
  <PresentationFormat>Custom</PresentationFormat>
  <Paragraphs>582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Consolas</vt:lpstr>
      <vt:lpstr>Segoe UI</vt:lpstr>
      <vt:lpstr>Segoe UI Light</vt:lpstr>
      <vt:lpstr>Wingdings</vt:lpstr>
      <vt:lpstr>6-30535_Machine_Learning_Analytics_Data_Science_Conference_Fall_2015_Template</vt:lpstr>
      <vt:lpstr>Deep Learning Demystified</vt:lpstr>
      <vt:lpstr>TL;DR</vt:lpstr>
      <vt:lpstr>The brain and deep learning</vt:lpstr>
      <vt:lpstr>The brain and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Synapse</vt:lpstr>
      <vt:lpstr>Synapse</vt:lpstr>
      <vt:lpstr>Synapse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guy at the shawarma place</vt:lpstr>
      <vt:lpstr>PowerPoint Presentation</vt:lpstr>
      <vt:lpstr>Training</vt:lpstr>
      <vt:lpstr>Initialize</vt:lpstr>
      <vt:lpstr>PowerPoint Presentation</vt:lpstr>
      <vt:lpstr>PowerPoint Presentation</vt:lpstr>
      <vt:lpstr>PowerPoint Presentation</vt:lpstr>
      <vt:lpstr>Error </vt:lpstr>
      <vt:lpstr>Gradient descent </vt:lpstr>
      <vt:lpstr>Gradient descent </vt:lpstr>
      <vt:lpstr>Gradient descent 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Iterate</vt:lpstr>
      <vt:lpstr>Iterate</vt:lpstr>
      <vt:lpstr>Iterate</vt:lpstr>
      <vt:lpstr>Iterate</vt:lpstr>
      <vt:lpstr>Iterate</vt:lpstr>
      <vt:lpstr>Iterate</vt:lpstr>
      <vt:lpstr>PowerPoint Presentation</vt:lpstr>
      <vt:lpstr>Deep network</vt:lpstr>
      <vt:lpstr>Deep network</vt:lpstr>
      <vt:lpstr>Convolutional Deep Belief Networks for Scalable Unsupervised Learning of Hierarchical Representations Honglak Lee, Roger Grosse, Rajesh Ranganath, Andrew Y. Ng</vt:lpstr>
      <vt:lpstr>Understanding Neural Networks Through Deep Visualization. Jason Yosinski, Jeff Clune, Anh Nguyen, Thomas Fuchs, Hod Lipson</vt:lpstr>
      <vt:lpstr>Recommending Music on Spotify with Deep Learning. Sander Dieleman </vt:lpstr>
      <vt:lpstr>Playing Atari with Deep Reinforcement Learning.  Volodymyr Mnih, Koray Kavukcuoglu, David Silver, Alex Graves, Ioannis Antonoglou, Daan Wierstra, Martin Riedmiller </vt:lpstr>
      <vt:lpstr>Robot Learning ManipulationAction Plans by “Watching” Unconstrained Videos  from the World Wide Web. Yezhou Yang, Cornelia Fermuller, Yiannis Aloimonos</vt:lpstr>
      <vt:lpstr>Deep learning BINGO</vt:lpstr>
      <vt:lpstr>Bottom line</vt:lpstr>
      <vt:lpstr>Thanks for listening!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Brandon Rohrer</cp:lastModifiedBy>
  <cp:revision>179</cp:revision>
  <dcterms:created xsi:type="dcterms:W3CDTF">2015-10-21T21:04:06Z</dcterms:created>
  <dcterms:modified xsi:type="dcterms:W3CDTF">2016-05-22T14:02:14Z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